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4"/>
  </p:notesMasterIdLst>
  <p:sldIdLst>
    <p:sldId id="256" r:id="rId6"/>
    <p:sldId id="2145707820" r:id="rId7"/>
    <p:sldId id="2145707814" r:id="rId8"/>
    <p:sldId id="2145707816" r:id="rId9"/>
    <p:sldId id="2145707819" r:id="rId10"/>
    <p:sldId id="2145707817" r:id="rId11"/>
    <p:sldId id="2145707818" r:id="rId12"/>
    <p:sldId id="214570782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D41B0-FE6B-4BB5-B17E-EFE451D72418}" v="189" dt="2026-06-16T15:56:30.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20" autoAdjust="0"/>
  </p:normalViewPr>
  <p:slideViewPr>
    <p:cSldViewPr snapToGrid="0">
      <p:cViewPr varScale="1">
        <p:scale>
          <a:sx n="80" d="100"/>
          <a:sy n="80" d="100"/>
        </p:scale>
        <p:origin x="102" y="43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79186-E333-4097-96A3-5403D71A7F22}" type="datetimeFigureOut">
              <a:rPr lang="en-US" smtClean="0"/>
              <a:t>6/18/2026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FD61B-2913-4D83-B01E-0AD8AF2593DE}" type="slidenum">
              <a:rPr lang="en-US" smtClean="0"/>
              <a:t>‹#›</a:t>
            </a:fld>
            <a:endParaRPr lang="en-US"/>
          </a:p>
        </p:txBody>
      </p:sp>
    </p:spTree>
    <p:extLst>
      <p:ext uri="{BB962C8B-B14F-4D97-AF65-F5344CB8AC3E}">
        <p14:creationId xmlns:p14="http://schemas.microsoft.com/office/powerpoint/2010/main" val="4179956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PCC Looks Like During a Call</a:t>
            </a:r>
          </a:p>
          <a:p>
            <a:r>
              <a:rPr lang="en-US" dirty="0"/>
              <a:t>Ask questions to understand the caller’s situation</a:t>
            </a:r>
          </a:p>
          <a:p>
            <a:r>
              <a:rPr lang="en-US" dirty="0"/>
              <a:t>Provide options rather than directing the caller to one solution</a:t>
            </a:r>
          </a:p>
          <a:p>
            <a:r>
              <a:rPr lang="en-US" dirty="0"/>
              <a:t>Respect the caller’s decisions</a:t>
            </a:r>
          </a:p>
          <a:p>
            <a:r>
              <a:rPr lang="en-US" dirty="0"/>
              <a:t>Offer information that helps the caller decide what works best for them</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38E571-E173-E741-8F29-757E3429C4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47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 Donut forget me!!!</a:t>
            </a:r>
          </a:p>
          <a:p>
            <a:endParaRPr lang="en-US" dirty="0"/>
          </a:p>
          <a:p>
            <a:r>
              <a:rPr lang="en-US" dirty="0"/>
              <a:t>By using this donut tool, the consumer is placed in the center and staff member can help individual sort out what is important to the individual and what is important for the individual.</a:t>
            </a:r>
          </a:p>
          <a:p>
            <a:endParaRPr lang="en-US" dirty="0"/>
          </a:p>
          <a:p>
            <a:r>
              <a:rPr lang="en-US" dirty="0"/>
              <a:t>This helps the individual prioritize needs, wants and help them understand what their goal may be.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958CB-2A52-435F-ACC7-2B0C13070E9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082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tool helps staff identify the consumer’s existing strengths, natural supports, and available resources to support person-centered planning and informed decision-making.</a:t>
            </a:r>
          </a:p>
          <a:p>
            <a:r>
              <a:rPr lang="en-US" b="1" dirty="0"/>
              <a:t>Key Areas to Explore</a:t>
            </a:r>
          </a:p>
          <a:p>
            <a:r>
              <a:rPr lang="en-US" b="1" dirty="0"/>
              <a:t>Personal Strengths &amp; Assets</a:t>
            </a:r>
            <a:br>
              <a:rPr lang="en-US" dirty="0"/>
            </a:br>
            <a:r>
              <a:rPr lang="en-US" dirty="0"/>
              <a:t>Skills, experiences, interests, abilities, and personal resources </a:t>
            </a:r>
          </a:p>
          <a:p>
            <a:r>
              <a:rPr lang="en-US" b="1" dirty="0"/>
              <a:t>Relationships</a:t>
            </a:r>
            <a:br>
              <a:rPr lang="en-US" dirty="0"/>
            </a:br>
            <a:r>
              <a:rPr lang="en-US" dirty="0"/>
              <a:t>Family, friends, neighbors, caregivers, and informal supports </a:t>
            </a:r>
          </a:p>
          <a:p>
            <a:r>
              <a:rPr lang="en-US" b="1" dirty="0"/>
              <a:t>Community-Based Supports</a:t>
            </a:r>
            <a:br>
              <a:rPr lang="en-US" dirty="0"/>
            </a:br>
            <a:r>
              <a:rPr lang="en-US" dirty="0"/>
              <a:t>Local programs, organizations, faith communities, public resources, and everyday community connections </a:t>
            </a:r>
          </a:p>
          <a:p>
            <a:r>
              <a:rPr lang="en-US" b="1" dirty="0"/>
              <a:t>Technology</a:t>
            </a:r>
            <a:br>
              <a:rPr lang="en-US" dirty="0"/>
            </a:br>
            <a:r>
              <a:rPr lang="en-US" dirty="0"/>
              <a:t>Personal devices, assistive technology, and tools that support independence and communication </a:t>
            </a:r>
          </a:p>
          <a:p>
            <a:r>
              <a:rPr lang="en-US" b="1" dirty="0"/>
              <a:t>Eligibility-Specific Services</a:t>
            </a:r>
            <a:br>
              <a:rPr lang="en-US" dirty="0"/>
            </a:br>
            <a:r>
              <a:rPr lang="en-US" dirty="0"/>
              <a:t>Programs and services tied to eligibility requirements, diagnoses, income, age, or insurance </a:t>
            </a:r>
          </a:p>
          <a:p>
            <a:r>
              <a:rPr lang="en-US" b="1" dirty="0"/>
              <a:t>Goal:</a:t>
            </a:r>
          </a:p>
          <a:p>
            <a:r>
              <a:rPr lang="en-US" dirty="0"/>
              <a:t>To build upon the consumer’s strengths, connections, and available supports to identify meaningful options, resources, and next steps.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958CB-2A52-435F-ACC7-2B0C13070E9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380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EFD61B-2913-4D83-B01E-0AD8AF2593DE}" type="slidenum">
              <a:rPr lang="en-US" smtClean="0"/>
              <a:t>8</a:t>
            </a:fld>
            <a:endParaRPr lang="en-US"/>
          </a:p>
        </p:txBody>
      </p:sp>
    </p:spTree>
    <p:extLst>
      <p:ext uri="{BB962C8B-B14F-4D97-AF65-F5344CB8AC3E}">
        <p14:creationId xmlns:p14="http://schemas.microsoft.com/office/powerpoint/2010/main" val="229488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E6BF-F5ED-3082-BB06-828F39C732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325640-746D-07E9-4FE0-B7FFD23A90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326E51-6198-03B1-FF31-B51A96302021}"/>
              </a:ext>
            </a:extLst>
          </p:cNvPr>
          <p:cNvSpPr>
            <a:spLocks noGrp="1"/>
          </p:cNvSpPr>
          <p:nvPr>
            <p:ph type="dt" sz="half" idx="10"/>
          </p:nvPr>
        </p:nvSpPr>
        <p:spPr/>
        <p:txBody>
          <a:bodyPr/>
          <a:lstStyle/>
          <a:p>
            <a:fld id="{C0ADA452-AF91-4B86-9942-4CE9CDBD7033}" type="datetimeFigureOut">
              <a:rPr lang="en-US" smtClean="0"/>
              <a:t>6/18/2026</a:t>
            </a:fld>
            <a:endParaRPr lang="en-US"/>
          </a:p>
        </p:txBody>
      </p:sp>
      <p:sp>
        <p:nvSpPr>
          <p:cNvPr id="5" name="Footer Placeholder 4">
            <a:extLst>
              <a:ext uri="{FF2B5EF4-FFF2-40B4-BE49-F238E27FC236}">
                <a16:creationId xmlns:a16="http://schemas.microsoft.com/office/drawing/2014/main" id="{FBF4ED91-6C17-47C2-DAD1-AF17EDAD2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20932-EEE4-BC06-5C94-F2273063DA80}"/>
              </a:ext>
            </a:extLst>
          </p:cNvPr>
          <p:cNvSpPr>
            <a:spLocks noGrp="1"/>
          </p:cNvSpPr>
          <p:nvPr>
            <p:ph type="sldNum" sz="quarter" idx="12"/>
          </p:nvPr>
        </p:nvSpPr>
        <p:spPr/>
        <p:txBody>
          <a:bodyPr/>
          <a:lstStyle/>
          <a:p>
            <a:fld id="{126DD4EE-8B96-4B54-8E08-8BE68E729765}" type="slidenum">
              <a:rPr lang="en-US" smtClean="0"/>
              <a:t>‹#›</a:t>
            </a:fld>
            <a:endParaRPr lang="en-US"/>
          </a:p>
        </p:txBody>
      </p:sp>
    </p:spTree>
    <p:extLst>
      <p:ext uri="{BB962C8B-B14F-4D97-AF65-F5344CB8AC3E}">
        <p14:creationId xmlns:p14="http://schemas.microsoft.com/office/powerpoint/2010/main" val="356482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BFDB1-3EC2-779F-1D35-C9A3D37CB0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78CBF6-D960-C323-4F65-59532CBDD6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F86CE8-3DE3-91BF-144D-B84BDF689BD4}"/>
              </a:ext>
            </a:extLst>
          </p:cNvPr>
          <p:cNvSpPr>
            <a:spLocks noGrp="1"/>
          </p:cNvSpPr>
          <p:nvPr>
            <p:ph type="dt" sz="half" idx="10"/>
          </p:nvPr>
        </p:nvSpPr>
        <p:spPr/>
        <p:txBody>
          <a:bodyPr/>
          <a:lstStyle/>
          <a:p>
            <a:fld id="{C0ADA452-AF91-4B86-9942-4CE9CDBD7033}" type="datetimeFigureOut">
              <a:rPr lang="en-US" smtClean="0"/>
              <a:t>6/18/2026</a:t>
            </a:fld>
            <a:endParaRPr lang="en-US"/>
          </a:p>
        </p:txBody>
      </p:sp>
      <p:sp>
        <p:nvSpPr>
          <p:cNvPr id="5" name="Footer Placeholder 4">
            <a:extLst>
              <a:ext uri="{FF2B5EF4-FFF2-40B4-BE49-F238E27FC236}">
                <a16:creationId xmlns:a16="http://schemas.microsoft.com/office/drawing/2014/main" id="{6F80222D-685D-F775-6810-6D79ABD96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6C9FF1-ACE8-F1CD-0A06-97EDA40F02D2}"/>
              </a:ext>
            </a:extLst>
          </p:cNvPr>
          <p:cNvSpPr>
            <a:spLocks noGrp="1"/>
          </p:cNvSpPr>
          <p:nvPr>
            <p:ph type="sldNum" sz="quarter" idx="12"/>
          </p:nvPr>
        </p:nvSpPr>
        <p:spPr/>
        <p:txBody>
          <a:bodyPr/>
          <a:lstStyle/>
          <a:p>
            <a:fld id="{126DD4EE-8B96-4B54-8E08-8BE68E729765}" type="slidenum">
              <a:rPr lang="en-US" smtClean="0"/>
              <a:t>‹#›</a:t>
            </a:fld>
            <a:endParaRPr lang="en-US"/>
          </a:p>
        </p:txBody>
      </p:sp>
    </p:spTree>
    <p:extLst>
      <p:ext uri="{BB962C8B-B14F-4D97-AF65-F5344CB8AC3E}">
        <p14:creationId xmlns:p14="http://schemas.microsoft.com/office/powerpoint/2010/main" val="374437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8C1C67-FA1A-B19F-BBDC-9F225D0B68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CC441B-CBA6-2A78-1CAF-381940B77F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A1D56-E2E9-8823-7BDB-44E6486E1B9E}"/>
              </a:ext>
            </a:extLst>
          </p:cNvPr>
          <p:cNvSpPr>
            <a:spLocks noGrp="1"/>
          </p:cNvSpPr>
          <p:nvPr>
            <p:ph type="dt" sz="half" idx="10"/>
          </p:nvPr>
        </p:nvSpPr>
        <p:spPr/>
        <p:txBody>
          <a:bodyPr/>
          <a:lstStyle/>
          <a:p>
            <a:fld id="{C0ADA452-AF91-4B86-9942-4CE9CDBD7033}" type="datetimeFigureOut">
              <a:rPr lang="en-US" smtClean="0"/>
              <a:t>6/18/2026</a:t>
            </a:fld>
            <a:endParaRPr lang="en-US"/>
          </a:p>
        </p:txBody>
      </p:sp>
      <p:sp>
        <p:nvSpPr>
          <p:cNvPr id="5" name="Footer Placeholder 4">
            <a:extLst>
              <a:ext uri="{FF2B5EF4-FFF2-40B4-BE49-F238E27FC236}">
                <a16:creationId xmlns:a16="http://schemas.microsoft.com/office/drawing/2014/main" id="{32DFEE08-7688-B476-E843-7F4633ADF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728CE-E2A1-12D8-F284-9868F6678BC9}"/>
              </a:ext>
            </a:extLst>
          </p:cNvPr>
          <p:cNvSpPr>
            <a:spLocks noGrp="1"/>
          </p:cNvSpPr>
          <p:nvPr>
            <p:ph type="sldNum" sz="quarter" idx="12"/>
          </p:nvPr>
        </p:nvSpPr>
        <p:spPr/>
        <p:txBody>
          <a:bodyPr/>
          <a:lstStyle/>
          <a:p>
            <a:fld id="{126DD4EE-8B96-4B54-8E08-8BE68E729765}" type="slidenum">
              <a:rPr lang="en-US" smtClean="0"/>
              <a:t>‹#›</a:t>
            </a:fld>
            <a:endParaRPr lang="en-US"/>
          </a:p>
        </p:txBody>
      </p:sp>
    </p:spTree>
    <p:extLst>
      <p:ext uri="{BB962C8B-B14F-4D97-AF65-F5344CB8AC3E}">
        <p14:creationId xmlns:p14="http://schemas.microsoft.com/office/powerpoint/2010/main" val="2582241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197475"/>
            <a:ext cx="12192000" cy="1660525"/>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71500" y="2412544"/>
            <a:ext cx="11049000" cy="1423311"/>
          </a:xfrm>
        </p:spPr>
        <p:txBody>
          <a:bodyPr lIns="0" tIns="0" rIns="0" bIns="0">
            <a:noAutofit/>
          </a:bodyPr>
          <a:lstStyle>
            <a:lvl1pPr algn="ctr">
              <a:defRPr b="1" i="0">
                <a:solidFill>
                  <a:srgbClr val="8E9838"/>
                </a:solidFill>
                <a:latin typeface="Corbel" panose="020B0503020204020204" pitchFamily="34" charset="0"/>
              </a:defRPr>
            </a:lvl1pPr>
          </a:lstStyle>
          <a:p>
            <a:r>
              <a:rPr lang="en-US"/>
              <a:t>Click to edit Master title style</a:t>
            </a:r>
          </a:p>
        </p:txBody>
      </p:sp>
      <p:sp>
        <p:nvSpPr>
          <p:cNvPr id="8" name="TextBox 7">
            <a:extLst>
              <a:ext uri="{FF2B5EF4-FFF2-40B4-BE49-F238E27FC236}">
                <a16:creationId xmlns:a16="http://schemas.microsoft.com/office/drawing/2014/main" id="{58E00CAD-F0CE-D049-9EB4-E3AF61B69FF8}"/>
              </a:ext>
            </a:extLst>
          </p:cNvPr>
          <p:cNvSpPr txBox="1"/>
          <p:nvPr userDrawn="1"/>
        </p:nvSpPr>
        <p:spPr>
          <a:xfrm>
            <a:off x="6096000" y="5479147"/>
            <a:ext cx="55245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16A2A7"/>
                </a:solidFill>
                <a:effectLst/>
                <a:uLnTx/>
                <a:uFillTx/>
                <a:latin typeface="Corbel" panose="020B0503020204020204"/>
                <a:ea typeface="+mn-ea"/>
                <a:cs typeface="+mn-cs"/>
              </a:rPr>
              <a:t>Your Partners in Aging.</a:t>
            </a:r>
          </a:p>
        </p:txBody>
      </p:sp>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6127750" y="6338432"/>
            <a:ext cx="2717800" cy="365125"/>
          </a:xfrm>
          <a:prstGeom prst="rect">
            <a:avLst/>
          </a:prstGeom>
        </p:spPr>
        <p:txBody>
          <a:bodyPr vert="horz" lIns="91440" tIns="45720" rIns="91440" bIns="45720" rtlCol="0" anchor="ctr"/>
          <a:lstStyle>
            <a:lvl1pPr algn="l">
              <a:defRPr sz="1400" b="1" i="0">
                <a:solidFill>
                  <a:srgbClr val="141D45"/>
                </a:solidFill>
                <a:latin typeface="Corbel" panose="020B0503020204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41D45"/>
                </a:solidFill>
                <a:effectLst/>
                <a:uLnTx/>
                <a:uFillTx/>
                <a:latin typeface="Corbel" panose="020B0503020204020204" pitchFamily="34" charset="0"/>
                <a:ea typeface="+mn-ea"/>
                <a:cs typeface="+mn-cs"/>
              </a:rPr>
              <a:t>Date</a:t>
            </a:r>
          </a:p>
        </p:txBody>
      </p:sp>
      <p:pic>
        <p:nvPicPr>
          <p:cNvPr id="3" name="Picture 2" descr="A black background with blue and yellow text&#10;&#10;Description automatically generated">
            <a:extLst>
              <a:ext uri="{FF2B5EF4-FFF2-40B4-BE49-F238E27FC236}">
                <a16:creationId xmlns:a16="http://schemas.microsoft.com/office/drawing/2014/main" id="{298CD599-9B08-B4B0-9FEA-AEE223F27F61}"/>
              </a:ext>
            </a:extLst>
          </p:cNvPr>
          <p:cNvPicPr>
            <a:picLocks noChangeAspect="1"/>
          </p:cNvPicPr>
          <p:nvPr userDrawn="1"/>
        </p:nvPicPr>
        <p:blipFill>
          <a:blip r:embed="rId2"/>
          <a:stretch>
            <a:fillRect/>
          </a:stretch>
        </p:blipFill>
        <p:spPr>
          <a:xfrm>
            <a:off x="608051" y="361532"/>
            <a:ext cx="4165600" cy="1175723"/>
          </a:xfrm>
          <a:prstGeom prst="rect">
            <a:avLst/>
          </a:prstGeom>
        </p:spPr>
      </p:pic>
    </p:spTree>
    <p:extLst>
      <p:ext uri="{BB962C8B-B14F-4D97-AF65-F5344CB8AC3E}">
        <p14:creationId xmlns:p14="http://schemas.microsoft.com/office/powerpoint/2010/main" val="620410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highlight>
                <a:srgbClr val="16A2A7"/>
              </a:highligh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bin" pitchFamily="2" charset="77"/>
                <a:ea typeface="+mn-ea"/>
                <a:cs typeface="+mn-cs"/>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05A06B9-0E95-B540-99E9-3747407ACD93}" type="slidenum">
              <a:rPr kumimoji="0" lang="en-US" sz="1400" b="1" i="0" u="none" strike="noStrike" kern="1200" cap="none" spc="0" normalizeH="0" baseline="0" noProof="0" smtClean="0">
                <a:ln>
                  <a:noFill/>
                </a:ln>
                <a:solidFill>
                  <a:srgbClr val="FFFFFF"/>
                </a:solidFill>
                <a:effectLst/>
                <a:uLnTx/>
                <a:uFillTx/>
                <a:latin typeface="Cabin"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Cabin" pitchFamily="2" charset="77"/>
              <a:ea typeface="+mn-ea"/>
              <a:cs typeface="+mn-cs"/>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1" y="990599"/>
            <a:ext cx="5524500"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9F9738A8-226F-DA0D-2F98-E0E1C19D0127}"/>
              </a:ext>
            </a:extLst>
          </p:cNvPr>
          <p:cNvSpPr>
            <a:spLocks noGrp="1"/>
          </p:cNvSpPr>
          <p:nvPr>
            <p:ph type="pic" sz="quarter" idx="14"/>
          </p:nvPr>
        </p:nvSpPr>
        <p:spPr>
          <a:xfrm>
            <a:off x="6350000" y="990600"/>
            <a:ext cx="5286633" cy="5186361"/>
          </a:xfrm>
          <a:prstGeom prst="rect">
            <a:avLst/>
          </a:prstGeom>
        </p:spPr>
        <p:txBody>
          <a:bodyPr/>
          <a:lstStyle>
            <a:lvl1pPr marL="0" indent="0">
              <a:buNone/>
              <a:defRPr sz="2400">
                <a:solidFill>
                  <a:schemeClr val="accent3">
                    <a:lumMod val="75000"/>
                  </a:schemeClr>
                </a:solidFill>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986131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14" name="Picture 13" descr="A white and green background&#10;&#10;Description automatically generated with medium confidence">
            <a:extLst>
              <a:ext uri="{FF2B5EF4-FFF2-40B4-BE49-F238E27FC236}">
                <a16:creationId xmlns:a16="http://schemas.microsoft.com/office/drawing/2014/main" id="{52D057C7-FB4F-EEB8-C9ED-7A1C4ECE1592}"/>
              </a:ext>
            </a:extLst>
          </p:cNvPr>
          <p:cNvPicPr>
            <a:picLocks noChangeAspect="1"/>
          </p:cNvPicPr>
          <p:nvPr userDrawn="1"/>
        </p:nvPicPr>
        <p:blipFill rotWithShape="1">
          <a:blip r:embed="rId2"/>
          <a:srcRect r="8081"/>
          <a:stretch/>
        </p:blipFill>
        <p:spPr>
          <a:xfrm>
            <a:off x="4925961" y="-2191"/>
            <a:ext cx="7266039" cy="6858000"/>
          </a:xfrm>
          <a:prstGeom prst="rect">
            <a:avLst/>
          </a:prstGeom>
        </p:spPr>
      </p:pic>
      <p:sp>
        <p:nvSpPr>
          <p:cNvPr id="2" name="Title 1"/>
          <p:cNvSpPr>
            <a:spLocks noGrp="1"/>
          </p:cNvSpPr>
          <p:nvPr>
            <p:ph type="title"/>
          </p:nvPr>
        </p:nvSpPr>
        <p:spPr>
          <a:xfrm>
            <a:off x="571499" y="299811"/>
            <a:ext cx="11049001" cy="398804"/>
          </a:xfrm>
        </p:spPr>
        <p:txBody>
          <a:bodyPr lIns="0" tIns="0" rIns="0" bIns="0">
            <a:noAutofit/>
          </a:bodyPr>
          <a:lstStyle>
            <a:lvl1pPr>
              <a:lnSpc>
                <a:spcPct val="100000"/>
              </a:lnSpc>
              <a:defRPr sz="2800" b="1">
                <a:solidFill>
                  <a:srgbClr val="8E9838"/>
                </a:solidFill>
              </a:defRPr>
            </a:lvl1pPr>
          </a:lstStyle>
          <a:p>
            <a:r>
              <a:rPr lang="en-US"/>
              <a:t>Click to edit Master title style</a:t>
            </a:r>
          </a:p>
        </p:txBody>
      </p:sp>
      <p:sp>
        <p:nvSpPr>
          <p:cNvPr id="3" name="Content Placeholder 2"/>
          <p:cNvSpPr>
            <a:spLocks noGrp="1"/>
          </p:cNvSpPr>
          <p:nvPr>
            <p:ph sz="half" idx="1"/>
          </p:nvPr>
        </p:nvSpPr>
        <p:spPr>
          <a:xfrm>
            <a:off x="587632" y="1165225"/>
            <a:ext cx="5270501" cy="4867274"/>
          </a:xfrm>
        </p:spPr>
        <p:txBody>
          <a:bodyPr>
            <a:noAutofit/>
          </a:bodyPr>
          <a:lstStyle>
            <a:lvl1pPr>
              <a:defRPr sz="2400" b="0" i="0">
                <a:solidFill>
                  <a:schemeClr val="accent3"/>
                </a:solidFill>
                <a:latin typeface="Corbel" panose="020B0503020204020204" pitchFamily="34" charset="0"/>
              </a:defRPr>
            </a:lvl1pPr>
            <a:lvl2pPr>
              <a:defRPr sz="2000" b="0" i="0">
                <a:solidFill>
                  <a:schemeClr val="accent3"/>
                </a:solidFill>
                <a:latin typeface="Corbel" panose="020B0503020204020204" pitchFamily="34" charset="0"/>
              </a:defRPr>
            </a:lvl2pPr>
            <a:lvl3pPr>
              <a:defRPr b="0" i="0">
                <a:solidFill>
                  <a:schemeClr val="accent3"/>
                </a:solidFill>
                <a:latin typeface="Corbel" panose="020B0503020204020204" pitchFamily="34" charset="0"/>
              </a:defRPr>
            </a:lvl3pPr>
            <a:lvl4pPr>
              <a:defRPr b="0" i="0">
                <a:latin typeface="Corbel" panose="020B0503020204020204" pitchFamily="34" charset="0"/>
              </a:defRPr>
            </a:lvl4pPr>
            <a:lvl5pPr>
              <a:defRPr b="0" i="0">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84847481-6370-2019-045E-396840255A81}"/>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highlight>
                <a:srgbClr val="16A2A7"/>
              </a:highlight>
              <a:uLnTx/>
              <a:uFillTx/>
              <a:latin typeface="Corbel" panose="020B0503020204020204"/>
              <a:ea typeface="+mn-ea"/>
              <a:cs typeface="+mn-cs"/>
            </a:endParaRPr>
          </a:p>
        </p:txBody>
      </p:sp>
      <p:sp>
        <p:nvSpPr>
          <p:cNvPr id="6" name="Footer Placeholder 4">
            <a:extLst>
              <a:ext uri="{FF2B5EF4-FFF2-40B4-BE49-F238E27FC236}">
                <a16:creationId xmlns:a16="http://schemas.microsoft.com/office/drawing/2014/main" id="{EBA349E1-93B7-E5D2-8069-636725CDC8DA}"/>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bin" pitchFamily="2" charset="77"/>
                <a:ea typeface="+mn-ea"/>
                <a:cs typeface="+mn-cs"/>
              </a:rPr>
              <a:t>Executive Office of Aging &amp; Independence</a:t>
            </a:r>
          </a:p>
        </p:txBody>
      </p:sp>
      <p:sp>
        <p:nvSpPr>
          <p:cNvPr id="7" name="Slide Number Placeholder 5">
            <a:extLst>
              <a:ext uri="{FF2B5EF4-FFF2-40B4-BE49-F238E27FC236}">
                <a16:creationId xmlns:a16="http://schemas.microsoft.com/office/drawing/2014/main" id="{E481B221-77E5-AA0C-B99E-068E4A8EFE16}"/>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05A06B9-0E95-B540-99E9-3747407ACD93}" type="slidenum">
              <a:rPr kumimoji="0" lang="en-US" sz="1400" b="1" i="0" u="none" strike="noStrike" kern="1200" cap="none" spc="0" normalizeH="0" baseline="0" noProof="0" smtClean="0">
                <a:ln>
                  <a:noFill/>
                </a:ln>
                <a:solidFill>
                  <a:srgbClr val="FFFFFF"/>
                </a:solidFill>
                <a:effectLst/>
                <a:uLnTx/>
                <a:uFillTx/>
                <a:latin typeface="Cabin"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Cabin" pitchFamily="2" charset="77"/>
              <a:ea typeface="+mn-ea"/>
              <a:cs typeface="+mn-cs"/>
            </a:endParaRPr>
          </a:p>
        </p:txBody>
      </p:sp>
      <p:sp>
        <p:nvSpPr>
          <p:cNvPr id="8" name="Content Placeholder 2">
            <a:extLst>
              <a:ext uri="{FF2B5EF4-FFF2-40B4-BE49-F238E27FC236}">
                <a16:creationId xmlns:a16="http://schemas.microsoft.com/office/drawing/2014/main" id="{F40893C9-1D53-ABB3-116B-DF30DA9DEEAE}"/>
              </a:ext>
            </a:extLst>
          </p:cNvPr>
          <p:cNvSpPr>
            <a:spLocks noGrp="1"/>
          </p:cNvSpPr>
          <p:nvPr>
            <p:ph sz="half" idx="10"/>
          </p:nvPr>
        </p:nvSpPr>
        <p:spPr>
          <a:xfrm>
            <a:off x="6366132" y="1165224"/>
            <a:ext cx="5270501" cy="4867275"/>
          </a:xfrm>
        </p:spPr>
        <p:txBody>
          <a:bodyPr>
            <a:noAutofit/>
          </a:bodyPr>
          <a:lstStyle>
            <a:lvl1pPr>
              <a:defRPr sz="2400" b="0" i="0">
                <a:solidFill>
                  <a:schemeClr val="accent3"/>
                </a:solidFill>
                <a:latin typeface="Corbel" panose="020B0503020204020204" pitchFamily="34" charset="0"/>
              </a:defRPr>
            </a:lvl1pPr>
            <a:lvl2pPr>
              <a:defRPr sz="2000" b="0" i="0">
                <a:solidFill>
                  <a:schemeClr val="accent3"/>
                </a:solidFill>
                <a:latin typeface="Corbel" panose="020B0503020204020204" pitchFamily="34" charset="0"/>
              </a:defRPr>
            </a:lvl2pPr>
            <a:lvl3pPr>
              <a:defRPr b="0" i="0">
                <a:solidFill>
                  <a:schemeClr val="accent3"/>
                </a:solidFill>
                <a:latin typeface="Corbel" panose="020B0503020204020204" pitchFamily="34" charset="0"/>
              </a:defRPr>
            </a:lvl3pPr>
            <a:lvl4pPr>
              <a:defRPr b="0" i="0">
                <a:latin typeface="Corbel" panose="020B0503020204020204" pitchFamily="34" charset="0"/>
              </a:defRPr>
            </a:lvl4pPr>
            <a:lvl5pPr>
              <a:defRPr b="0" i="0">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7546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bg>
      <p:bgPr>
        <a:solidFill>
          <a:schemeClr val="bg1">
            <a:alpha val="35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highlight>
                <a:srgbClr val="16A2A7"/>
              </a:highligh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bin" pitchFamily="2" charset="77"/>
                <a:ea typeface="+mn-ea"/>
                <a:cs typeface="+mn-cs"/>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05A06B9-0E95-B540-99E9-3747407ACD93}" type="slidenum">
              <a:rPr kumimoji="0" lang="en-US" sz="1400" b="1" i="0" u="none" strike="noStrike" kern="1200" cap="none" spc="0" normalizeH="0" baseline="0" noProof="0" smtClean="0">
                <a:ln>
                  <a:noFill/>
                </a:ln>
                <a:solidFill>
                  <a:srgbClr val="FFFFFF"/>
                </a:solidFill>
                <a:effectLst/>
                <a:uLnTx/>
                <a:uFillTx/>
                <a:latin typeface="Cabin"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Cabin" pitchFamily="2" charset="77"/>
              <a:ea typeface="+mn-ea"/>
              <a:cs typeface="+mn-cs"/>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11065133"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574675" indent="-342900">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914400" indent="-396875">
              <a:buClr>
                <a:srgbClr val="141D45"/>
              </a:buClr>
              <a:buFont typeface="Courier New" panose="02070309020205020404" pitchFamily="49" charset="0"/>
              <a:buChar char="o"/>
              <a:tabLst/>
              <a:defRPr sz="1800">
                <a:solidFill>
                  <a:schemeClr val="accent3"/>
                </a:solidFill>
                <a:latin typeface="Corbel" panose="020B0503020204020204" pitchFamily="34" charset="0"/>
              </a:defRPr>
            </a:lvl3pPr>
            <a:lvl4pPr marL="1314450" indent="-285750">
              <a:buClr>
                <a:srgbClr val="141D45"/>
              </a:buClr>
              <a:buFont typeface="Arial" panose="020B0604020202020204" pitchFamily="34" charset="0"/>
              <a:buChar char="‒"/>
              <a:defRPr sz="1600">
                <a:solidFill>
                  <a:schemeClr val="accent3"/>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descr="A black background with green leaves&#10;&#10;Description automatically generated">
            <a:extLst>
              <a:ext uri="{FF2B5EF4-FFF2-40B4-BE49-F238E27FC236}">
                <a16:creationId xmlns:a16="http://schemas.microsoft.com/office/drawing/2014/main" id="{8AD8D6A4-90D6-1BBE-3E90-DA02E0A2EA25}"/>
              </a:ext>
            </a:extLst>
          </p:cNvPr>
          <p:cNvPicPr>
            <a:picLocks noChangeAspect="1"/>
          </p:cNvPicPr>
          <p:nvPr userDrawn="1"/>
        </p:nvPicPr>
        <p:blipFill rotWithShape="1">
          <a:blip r:embed="rId2">
            <a:alphaModFix amt="72000"/>
          </a:blip>
          <a:srcRect l="9476" t="53360" r="42786"/>
          <a:stretch/>
        </p:blipFill>
        <p:spPr>
          <a:xfrm>
            <a:off x="6883400" y="1163616"/>
            <a:ext cx="5308600" cy="5186467"/>
          </a:xfrm>
          <a:prstGeom prst="rect">
            <a:avLst/>
          </a:prstGeom>
        </p:spPr>
      </p:pic>
    </p:spTree>
    <p:extLst>
      <p:ext uri="{BB962C8B-B14F-4D97-AF65-F5344CB8AC3E}">
        <p14:creationId xmlns:p14="http://schemas.microsoft.com/office/powerpoint/2010/main" val="2583791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2" name="Picture 11" descr="A close-up of a blue and white background&#10;&#10;Description automatically generated">
            <a:extLst>
              <a:ext uri="{FF2B5EF4-FFF2-40B4-BE49-F238E27FC236}">
                <a16:creationId xmlns:a16="http://schemas.microsoft.com/office/drawing/2014/main" id="{1CF7945B-6098-AB98-D563-18DEB9C800DC}"/>
              </a:ext>
            </a:extLst>
          </p:cNvPr>
          <p:cNvPicPr>
            <a:picLocks noChangeAspect="1"/>
          </p:cNvPicPr>
          <p:nvPr userDrawn="1"/>
        </p:nvPicPr>
        <p:blipFill rotWithShape="1">
          <a:blip r:embed="rId2">
            <a:alphaModFix amt="66000"/>
          </a:blip>
          <a:srcRect r="5271"/>
          <a:stretch/>
        </p:blipFill>
        <p:spPr>
          <a:xfrm>
            <a:off x="1465000" y="-17225"/>
            <a:ext cx="10727000" cy="6875225"/>
          </a:xfrm>
          <a:prstGeom prst="rect">
            <a:avLst/>
          </a:prstGeom>
        </p:spPr>
      </p:pic>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043" y="299811"/>
            <a:ext cx="11049457"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87176" y="998425"/>
            <a:ext cx="11049457" cy="4351338"/>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57200" indent="0">
              <a:buFontTx/>
              <a:buNone/>
              <a:defRPr sz="2000">
                <a:solidFill>
                  <a:schemeClr val="accent3"/>
                </a:solidFill>
                <a:latin typeface="Corbel" panose="020B0503020204020204" pitchFamily="34" charset="0"/>
              </a:defRPr>
            </a:lvl2pPr>
            <a:lvl3pPr marL="914400" indent="0">
              <a:buFontTx/>
              <a:buNone/>
              <a:defRPr sz="2000">
                <a:solidFill>
                  <a:schemeClr val="accent3"/>
                </a:solidFill>
                <a:latin typeface="Corbel" panose="020B0503020204020204" pitchFamily="34" charset="0"/>
              </a:defRPr>
            </a:lvl3pPr>
            <a:lvl4pPr marL="1371600" indent="0">
              <a:buFontTx/>
              <a:buNone/>
              <a:defRPr>
                <a:solidFill>
                  <a:srgbClr val="141D45"/>
                </a:solidFill>
                <a:latin typeface="Corbel" panose="020B0503020204020204" pitchFamily="34" charset="0"/>
              </a:defRPr>
            </a:lvl4pPr>
            <a:lvl5pPr marL="1828800" indent="0">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8FCA3318-C592-D052-97DB-44DFB591665F}"/>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highlight>
                <a:srgbClr val="16A2A7"/>
              </a:highlight>
              <a:uLnTx/>
              <a:uFillTx/>
              <a:latin typeface="Corbel" panose="020B0503020204020204"/>
              <a:ea typeface="+mn-ea"/>
              <a:cs typeface="+mn-cs"/>
            </a:endParaRPr>
          </a:p>
        </p:txBody>
      </p:sp>
      <p:sp>
        <p:nvSpPr>
          <p:cNvPr id="8" name="Footer Placeholder 4">
            <a:extLst>
              <a:ext uri="{FF2B5EF4-FFF2-40B4-BE49-F238E27FC236}">
                <a16:creationId xmlns:a16="http://schemas.microsoft.com/office/drawing/2014/main" id="{71F0BABE-3E95-F431-A000-DF96822200E6}"/>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bin" pitchFamily="2" charset="77"/>
                <a:ea typeface="+mn-ea"/>
                <a:cs typeface="+mn-cs"/>
              </a:rPr>
              <a:t>Executive Office of Aging &amp; Independence</a:t>
            </a:r>
          </a:p>
        </p:txBody>
      </p:sp>
      <p:sp>
        <p:nvSpPr>
          <p:cNvPr id="10" name="Slide Number Placeholder 5">
            <a:extLst>
              <a:ext uri="{FF2B5EF4-FFF2-40B4-BE49-F238E27FC236}">
                <a16:creationId xmlns:a16="http://schemas.microsoft.com/office/drawing/2014/main" id="{F55458FB-5CA5-3952-881D-85D1F2BBA7FF}"/>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05A06B9-0E95-B540-99E9-3747407ACD93}" type="slidenum">
              <a:rPr kumimoji="0" lang="en-US" sz="1400" b="1" i="0" u="none" strike="noStrike" kern="1200" cap="none" spc="0" normalizeH="0" baseline="0" noProof="0" smtClean="0">
                <a:ln>
                  <a:noFill/>
                </a:ln>
                <a:solidFill>
                  <a:srgbClr val="FFFFFF"/>
                </a:solidFill>
                <a:effectLst/>
                <a:uLnTx/>
                <a:uFillTx/>
                <a:latin typeface="Cabin"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a:ln>
                <a:noFill/>
              </a:ln>
              <a:solidFill>
                <a:srgbClr val="FFFFFF"/>
              </a:solidFill>
              <a:effectLst/>
              <a:uLnTx/>
              <a:uFillTx/>
              <a:latin typeface="Cabin" pitchFamily="2" charset="77"/>
              <a:ea typeface="+mn-ea"/>
              <a:cs typeface="+mn-cs"/>
            </a:endParaRPr>
          </a:p>
        </p:txBody>
      </p:sp>
    </p:spTree>
    <p:extLst>
      <p:ext uri="{BB962C8B-B14F-4D97-AF65-F5344CB8AC3E}">
        <p14:creationId xmlns:p14="http://schemas.microsoft.com/office/powerpoint/2010/main" val="229067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12EB62D-90CA-03AA-C06F-022E6488E01C}"/>
              </a:ext>
            </a:extLst>
          </p:cNvPr>
          <p:cNvSpPr txBox="1"/>
          <p:nvPr userDrawn="1"/>
        </p:nvSpPr>
        <p:spPr>
          <a:xfrm>
            <a:off x="4403559" y="2115650"/>
            <a:ext cx="7216942" cy="1015663"/>
          </a:xfrm>
          <a:prstGeom prst="rect">
            <a:avLst/>
          </a:prstGeom>
          <a:noFill/>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8E9838"/>
                </a:solidFill>
                <a:effectLst/>
                <a:uLnTx/>
                <a:uFillTx/>
                <a:latin typeface="Corbel" panose="020B0503020204020204"/>
                <a:ea typeface="+mn-ea"/>
                <a:cs typeface="+mn-cs"/>
              </a:rPr>
              <a:t>THANK YOU!</a:t>
            </a:r>
          </a:p>
        </p:txBody>
      </p:sp>
      <p:pic>
        <p:nvPicPr>
          <p:cNvPr id="18" name="Picture 17" descr="A group of colorful shapes&#10;&#10;Description automatically generated">
            <a:extLst>
              <a:ext uri="{FF2B5EF4-FFF2-40B4-BE49-F238E27FC236}">
                <a16:creationId xmlns:a16="http://schemas.microsoft.com/office/drawing/2014/main" id="{32FB901D-DACE-040E-E0FF-B50EFD1F0747}"/>
              </a:ext>
            </a:extLst>
          </p:cNvPr>
          <p:cNvPicPr>
            <a:picLocks noChangeAspect="1"/>
          </p:cNvPicPr>
          <p:nvPr userDrawn="1"/>
        </p:nvPicPr>
        <p:blipFill rotWithShape="1">
          <a:blip r:embed="rId2"/>
          <a:srcRect l="4959" b="4509"/>
          <a:stretch/>
        </p:blipFill>
        <p:spPr>
          <a:xfrm>
            <a:off x="-2" y="-11676"/>
            <a:ext cx="3598607" cy="6869676"/>
          </a:xfrm>
          <a:prstGeom prst="rect">
            <a:avLst/>
          </a:prstGeom>
        </p:spPr>
      </p:pic>
      <p:sp>
        <p:nvSpPr>
          <p:cNvPr id="21" name="Content Placeholder 3">
            <a:extLst>
              <a:ext uri="{FF2B5EF4-FFF2-40B4-BE49-F238E27FC236}">
                <a16:creationId xmlns:a16="http://schemas.microsoft.com/office/drawing/2014/main" id="{E6EAEBF2-DC73-F9E8-A089-79497A25FB69}"/>
              </a:ext>
            </a:extLst>
          </p:cNvPr>
          <p:cNvSpPr>
            <a:spLocks noGrp="1"/>
          </p:cNvSpPr>
          <p:nvPr>
            <p:ph sz="half" idx="2"/>
          </p:nvPr>
        </p:nvSpPr>
        <p:spPr>
          <a:xfrm>
            <a:off x="4403558" y="3548888"/>
            <a:ext cx="7216942" cy="2775712"/>
          </a:xfrm>
        </p:spPr>
        <p:txBody>
          <a:bodyPr>
            <a:noAutofit/>
          </a:bodyPr>
          <a:lstStyle>
            <a:lvl1pPr marL="0" indent="0">
              <a:buFontTx/>
              <a:buNone/>
              <a:defRPr>
                <a:solidFill>
                  <a:schemeClr val="bg1"/>
                </a:solidFill>
                <a:latin typeface="Corbel" panose="020B0503020204020204" pitchFamily="34" charset="0"/>
              </a:defRPr>
            </a:lvl1pPr>
            <a:lvl2pPr>
              <a:defRPr>
                <a:solidFill>
                  <a:schemeClr val="accent3"/>
                </a:solidFill>
                <a:latin typeface="Corbel" panose="020B0503020204020204" pitchFamily="34" charset="0"/>
              </a:defRPr>
            </a:lvl2pPr>
            <a:lvl3pPr>
              <a:defRPr>
                <a:solidFill>
                  <a:schemeClr val="accent3"/>
                </a:solidFill>
                <a:latin typeface="Corbel" panose="020B0503020204020204" pitchFamily="34" charset="0"/>
              </a:defRPr>
            </a:lvl3pPr>
            <a:lvl4pPr>
              <a:defRPr>
                <a:solidFill>
                  <a:schemeClr val="accent3"/>
                </a:solidFill>
                <a:latin typeface="Corbel" panose="020B0503020204020204" pitchFamily="34" charset="0"/>
              </a:defRPr>
            </a:lvl4pPr>
            <a:lvl5pPr>
              <a:defRPr>
                <a:solidFill>
                  <a:schemeClr val="accent3"/>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0170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pic>
        <p:nvPicPr>
          <p:cNvPr id="5" name="Picture 4" descr="A group of colorful shapes&#10;&#10;Description automatically generated">
            <a:extLst>
              <a:ext uri="{FF2B5EF4-FFF2-40B4-BE49-F238E27FC236}">
                <a16:creationId xmlns:a16="http://schemas.microsoft.com/office/drawing/2014/main" id="{A4641E66-81CB-7447-BCC5-1FE747C939D7}"/>
              </a:ext>
            </a:extLst>
          </p:cNvPr>
          <p:cNvPicPr>
            <a:picLocks noChangeAspect="1"/>
          </p:cNvPicPr>
          <p:nvPr userDrawn="1"/>
        </p:nvPicPr>
        <p:blipFill rotWithShape="1">
          <a:blip r:embed="rId2">
            <a:alphaModFix amt="29000"/>
          </a:blip>
          <a:srcRect l="1555" t="105" r="1690" b="-105"/>
          <a:stretch/>
        </p:blipFill>
        <p:spPr>
          <a:xfrm rot="16200000">
            <a:off x="7591852" y="1869648"/>
            <a:ext cx="3104297" cy="6096000"/>
          </a:xfrm>
          <a:prstGeom prst="rect">
            <a:avLst/>
          </a:prstGeom>
        </p:spPr>
      </p:pic>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11049000"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800100" indent="-282575">
              <a:buClr>
                <a:srgbClr val="141D45"/>
              </a:buClr>
              <a:buFont typeface="Arial" panose="020B0604020202020204" pitchFamily="34" charset="0"/>
              <a:buChar char="•"/>
              <a:tabLst/>
              <a:defRPr>
                <a:solidFill>
                  <a:schemeClr val="accent3"/>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60141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6095999" y="990599"/>
            <a:ext cx="5524500"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800100" indent="-282575">
              <a:buClr>
                <a:srgbClr val="141D45"/>
              </a:buClr>
              <a:buFont typeface="Arial" panose="020B0604020202020204" pitchFamily="34" charset="0"/>
              <a:buChar char="•"/>
              <a:tabLst/>
              <a:defRPr sz="1600">
                <a:solidFill>
                  <a:schemeClr val="accent3"/>
                </a:solidFill>
                <a:latin typeface="Corbel" panose="020B0503020204020204" pitchFamily="34" charset="0"/>
              </a:defRPr>
            </a:lvl3pPr>
            <a:lvl4pPr marL="1143000" indent="-285750">
              <a:buClr>
                <a:srgbClr val="141D45"/>
              </a:buClr>
              <a:buFont typeface="Arial" panose="020B0604020202020204" pitchFamily="34" charset="0"/>
              <a:buChar char="•"/>
              <a:defRPr sz="1600">
                <a:solidFill>
                  <a:schemeClr val="accent3"/>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Picture Placeholder 3">
            <a:extLst>
              <a:ext uri="{FF2B5EF4-FFF2-40B4-BE49-F238E27FC236}">
                <a16:creationId xmlns:a16="http://schemas.microsoft.com/office/drawing/2014/main" id="{9F9738A8-226F-DA0D-2F98-E0E1C19D0127}"/>
              </a:ext>
            </a:extLst>
          </p:cNvPr>
          <p:cNvSpPr>
            <a:spLocks noGrp="1"/>
          </p:cNvSpPr>
          <p:nvPr>
            <p:ph type="pic" sz="quarter" idx="14"/>
          </p:nvPr>
        </p:nvSpPr>
        <p:spPr>
          <a:xfrm>
            <a:off x="571501" y="990600"/>
            <a:ext cx="5286633" cy="5186361"/>
          </a:xfrm>
          <a:prstGeom prst="rect">
            <a:avLst/>
          </a:prstGeom>
        </p:spPr>
        <p:txBody>
          <a:bodyPr/>
          <a:lstStyle>
            <a:lvl1pPr marL="0" indent="0">
              <a:buNone/>
              <a:defRPr sz="2400">
                <a:solidFill>
                  <a:schemeClr val="accent3">
                    <a:lumMod val="75000"/>
                  </a:schemeClr>
                </a:solidFill>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91280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27D0-1C73-5F8B-9BAC-5E740C593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449FE1-910C-3E15-4F77-B65E32AF03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958A7-C1FE-4251-6EFE-70C8024B6533}"/>
              </a:ext>
            </a:extLst>
          </p:cNvPr>
          <p:cNvSpPr>
            <a:spLocks noGrp="1"/>
          </p:cNvSpPr>
          <p:nvPr>
            <p:ph type="dt" sz="half" idx="10"/>
          </p:nvPr>
        </p:nvSpPr>
        <p:spPr/>
        <p:txBody>
          <a:bodyPr/>
          <a:lstStyle/>
          <a:p>
            <a:fld id="{C0ADA452-AF91-4B86-9942-4CE9CDBD7033}" type="datetimeFigureOut">
              <a:rPr lang="en-US" smtClean="0"/>
              <a:t>6/18/2026</a:t>
            </a:fld>
            <a:endParaRPr lang="en-US"/>
          </a:p>
        </p:txBody>
      </p:sp>
      <p:sp>
        <p:nvSpPr>
          <p:cNvPr id="5" name="Footer Placeholder 4">
            <a:extLst>
              <a:ext uri="{FF2B5EF4-FFF2-40B4-BE49-F238E27FC236}">
                <a16:creationId xmlns:a16="http://schemas.microsoft.com/office/drawing/2014/main" id="{4BFEE254-86C1-57BA-5755-2B77C909A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A3CC9-9ED6-08BD-F78E-D320A3AD8C2B}"/>
              </a:ext>
            </a:extLst>
          </p:cNvPr>
          <p:cNvSpPr>
            <a:spLocks noGrp="1"/>
          </p:cNvSpPr>
          <p:nvPr>
            <p:ph type="sldNum" sz="quarter" idx="12"/>
          </p:nvPr>
        </p:nvSpPr>
        <p:spPr/>
        <p:txBody>
          <a:bodyPr/>
          <a:lstStyle/>
          <a:p>
            <a:fld id="{126DD4EE-8B96-4B54-8E08-8BE68E729765}" type="slidenum">
              <a:rPr lang="en-US" smtClean="0"/>
              <a:t>‹#›</a:t>
            </a:fld>
            <a:endParaRPr lang="en-US"/>
          </a:p>
        </p:txBody>
      </p:sp>
    </p:spTree>
    <p:extLst>
      <p:ext uri="{BB962C8B-B14F-4D97-AF65-F5344CB8AC3E}">
        <p14:creationId xmlns:p14="http://schemas.microsoft.com/office/powerpoint/2010/main" val="4004822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8394700"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742950" indent="-225425">
              <a:buClr>
                <a:srgbClr val="141D45"/>
              </a:buClr>
              <a:buFont typeface="Arial" panose="020B0604020202020204" pitchFamily="34" charset="0"/>
              <a:buChar char="•"/>
              <a:tabLst/>
              <a:defRPr>
                <a:solidFill>
                  <a:schemeClr val="accent3"/>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pic>
        <p:nvPicPr>
          <p:cNvPr id="5" name="Picture 4" descr="A group of colorful shapes&#10;&#10;Description automatically generated">
            <a:extLst>
              <a:ext uri="{FF2B5EF4-FFF2-40B4-BE49-F238E27FC236}">
                <a16:creationId xmlns:a16="http://schemas.microsoft.com/office/drawing/2014/main" id="{A4641E66-81CB-7447-BCC5-1FE747C939D7}"/>
              </a:ext>
            </a:extLst>
          </p:cNvPr>
          <p:cNvPicPr>
            <a:picLocks noChangeAspect="1"/>
          </p:cNvPicPr>
          <p:nvPr userDrawn="1"/>
        </p:nvPicPr>
        <p:blipFill rotWithShape="1">
          <a:blip r:embed="rId2"/>
          <a:srcRect l="4366" t="105" r="1690" b="-105"/>
          <a:stretch/>
        </p:blipFill>
        <p:spPr>
          <a:xfrm rot="10800000">
            <a:off x="9220200" y="241478"/>
            <a:ext cx="2971800" cy="6010388"/>
          </a:xfrm>
          <a:prstGeom prst="rect">
            <a:avLst/>
          </a:prstGeom>
        </p:spPr>
      </p:pic>
    </p:spTree>
    <p:extLst>
      <p:ext uri="{BB962C8B-B14F-4D97-AF65-F5344CB8AC3E}">
        <p14:creationId xmlns:p14="http://schemas.microsoft.com/office/powerpoint/2010/main" val="76381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3555999" y="299811"/>
            <a:ext cx="11600556"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3555999" y="990599"/>
            <a:ext cx="8080633"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746125" indent="-228600">
              <a:buClr>
                <a:srgbClr val="141D45"/>
              </a:buClr>
              <a:buFont typeface="Arial" panose="020B0604020202020204" pitchFamily="34" charset="0"/>
              <a:buChar char="•"/>
              <a:tabLst/>
              <a:defRPr>
                <a:solidFill>
                  <a:schemeClr val="accent3"/>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pic>
        <p:nvPicPr>
          <p:cNvPr id="5" name="Picture 4" descr="A group of colorful shapes&#10;&#10;Description automatically generated">
            <a:extLst>
              <a:ext uri="{FF2B5EF4-FFF2-40B4-BE49-F238E27FC236}">
                <a16:creationId xmlns:a16="http://schemas.microsoft.com/office/drawing/2014/main" id="{A4641E66-81CB-7447-BCC5-1FE747C939D7}"/>
              </a:ext>
            </a:extLst>
          </p:cNvPr>
          <p:cNvPicPr>
            <a:picLocks noChangeAspect="1"/>
          </p:cNvPicPr>
          <p:nvPr userDrawn="1"/>
        </p:nvPicPr>
        <p:blipFill rotWithShape="1">
          <a:blip r:embed="rId2"/>
          <a:srcRect l="4366" t="105" r="1690" b="-105"/>
          <a:stretch/>
        </p:blipFill>
        <p:spPr>
          <a:xfrm>
            <a:off x="-4283" y="194146"/>
            <a:ext cx="3001483" cy="6070421"/>
          </a:xfrm>
          <a:prstGeom prst="rect">
            <a:avLst/>
          </a:prstGeom>
        </p:spPr>
      </p:pic>
    </p:spTree>
    <p:extLst>
      <p:ext uri="{BB962C8B-B14F-4D97-AF65-F5344CB8AC3E}">
        <p14:creationId xmlns:p14="http://schemas.microsoft.com/office/powerpoint/2010/main" val="315427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Tree>
    <p:extLst>
      <p:ext uri="{BB962C8B-B14F-4D97-AF65-F5344CB8AC3E}">
        <p14:creationId xmlns:p14="http://schemas.microsoft.com/office/powerpoint/2010/main" val="1629711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6" name="Picture 5" descr="A group of colorful shapes&#10;&#10;Description automatically generated">
            <a:extLst>
              <a:ext uri="{FF2B5EF4-FFF2-40B4-BE49-F238E27FC236}">
                <a16:creationId xmlns:a16="http://schemas.microsoft.com/office/drawing/2014/main" id="{87CCB9B6-6388-4E87-56CA-F836410CC0EB}"/>
              </a:ext>
            </a:extLst>
          </p:cNvPr>
          <p:cNvPicPr>
            <a:picLocks noChangeAspect="1"/>
          </p:cNvPicPr>
          <p:nvPr userDrawn="1"/>
        </p:nvPicPr>
        <p:blipFill rotWithShape="1">
          <a:blip r:embed="rId2">
            <a:alphaModFix/>
          </a:blip>
          <a:srcRect l="4959" b="4509"/>
          <a:stretch/>
        </p:blipFill>
        <p:spPr>
          <a:xfrm rot="16200000">
            <a:off x="8901439" y="3631022"/>
            <a:ext cx="1869425" cy="3568697"/>
          </a:xfrm>
          <a:prstGeom prst="rect">
            <a:avLst/>
          </a:prstGeom>
        </p:spPr>
      </p:pic>
      <p:sp>
        <p:nvSpPr>
          <p:cNvPr id="8" name="Rectangle 7">
            <a:extLst>
              <a:ext uri="{FF2B5EF4-FFF2-40B4-BE49-F238E27FC236}">
                <a16:creationId xmlns:a16="http://schemas.microsoft.com/office/drawing/2014/main" id="{7DED0FDC-C39A-91B8-9717-2A844B8E6FF5}"/>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9" name="Footer Placeholder 4">
            <a:extLst>
              <a:ext uri="{FF2B5EF4-FFF2-40B4-BE49-F238E27FC236}">
                <a16:creationId xmlns:a16="http://schemas.microsoft.com/office/drawing/2014/main" id="{644201EA-469D-7CB9-217E-A6879F5DAE3A}"/>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CBE0DB18-ECE5-CE47-80A8-C088176BF4DF}"/>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17" name="Title 1">
            <a:extLst>
              <a:ext uri="{FF2B5EF4-FFF2-40B4-BE49-F238E27FC236}">
                <a16:creationId xmlns:a16="http://schemas.microsoft.com/office/drawing/2014/main" id="{14E01E41-0514-3550-A7ED-5C7655E22C1C}"/>
              </a:ext>
            </a:extLst>
          </p:cNvPr>
          <p:cNvSpPr>
            <a:spLocks noGrp="1"/>
          </p:cNvSpPr>
          <p:nvPr>
            <p:ph type="title" hasCustomPrompt="1"/>
          </p:nvPr>
        </p:nvSpPr>
        <p:spPr>
          <a:xfrm>
            <a:off x="587633" y="2577644"/>
            <a:ext cx="11049000" cy="1423311"/>
          </a:xfrm>
        </p:spPr>
        <p:txBody>
          <a:bodyPr lIns="0" tIns="0" rIns="0" bIns="0">
            <a:noAutofit/>
          </a:bodyPr>
          <a:lstStyle>
            <a:lvl1pPr algn="ctr">
              <a:defRPr b="1" i="0">
                <a:solidFill>
                  <a:srgbClr val="8E9838"/>
                </a:solidFill>
                <a:latin typeface="Corbel" panose="020B0503020204020204" pitchFamily="34" charset="0"/>
              </a:defRPr>
            </a:lvl1pPr>
          </a:lstStyle>
          <a:p>
            <a:r>
              <a:rPr lang="en-US"/>
              <a:t>Click to edit Divider Page</a:t>
            </a:r>
          </a:p>
        </p:txBody>
      </p:sp>
    </p:spTree>
    <p:extLst>
      <p:ext uri="{BB962C8B-B14F-4D97-AF65-F5344CB8AC3E}">
        <p14:creationId xmlns:p14="http://schemas.microsoft.com/office/powerpoint/2010/main" val="2666777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AA2C-C6CD-118A-4083-9D8AB770FC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C4192D-4302-0E48-DE47-B6831C9FA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06EB60-8C21-6C1E-2FA0-30D9B322D354}"/>
              </a:ext>
            </a:extLst>
          </p:cNvPr>
          <p:cNvSpPr>
            <a:spLocks noGrp="1"/>
          </p:cNvSpPr>
          <p:nvPr>
            <p:ph type="dt" sz="half" idx="10"/>
          </p:nvPr>
        </p:nvSpPr>
        <p:spPr/>
        <p:txBody>
          <a:bodyPr/>
          <a:lstStyle/>
          <a:p>
            <a:fld id="{C0ADA452-AF91-4B86-9942-4CE9CDBD7033}" type="datetimeFigureOut">
              <a:rPr lang="en-US" smtClean="0"/>
              <a:t>6/18/2026</a:t>
            </a:fld>
            <a:endParaRPr lang="en-US"/>
          </a:p>
        </p:txBody>
      </p:sp>
      <p:sp>
        <p:nvSpPr>
          <p:cNvPr id="5" name="Footer Placeholder 4">
            <a:extLst>
              <a:ext uri="{FF2B5EF4-FFF2-40B4-BE49-F238E27FC236}">
                <a16:creationId xmlns:a16="http://schemas.microsoft.com/office/drawing/2014/main" id="{FD1AD2CF-EB8E-484C-FE20-51183F672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C2B92-6A76-B533-8218-DCB551A8EC59}"/>
              </a:ext>
            </a:extLst>
          </p:cNvPr>
          <p:cNvSpPr>
            <a:spLocks noGrp="1"/>
          </p:cNvSpPr>
          <p:nvPr>
            <p:ph type="sldNum" sz="quarter" idx="12"/>
          </p:nvPr>
        </p:nvSpPr>
        <p:spPr/>
        <p:txBody>
          <a:bodyPr/>
          <a:lstStyle/>
          <a:p>
            <a:fld id="{126DD4EE-8B96-4B54-8E08-8BE68E729765}" type="slidenum">
              <a:rPr lang="en-US" smtClean="0"/>
              <a:t>‹#›</a:t>
            </a:fld>
            <a:endParaRPr lang="en-US"/>
          </a:p>
        </p:txBody>
      </p:sp>
    </p:spTree>
    <p:extLst>
      <p:ext uri="{BB962C8B-B14F-4D97-AF65-F5344CB8AC3E}">
        <p14:creationId xmlns:p14="http://schemas.microsoft.com/office/powerpoint/2010/main" val="254938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377F2-0430-2A8F-2D9F-8F6D705609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C5FF76-056F-A1F5-4C2C-FCF6B35FAC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0C483E-576D-969A-F9D3-8F6C59C70C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3D0477-BA19-C727-4E3E-E9CF180412FC}"/>
              </a:ext>
            </a:extLst>
          </p:cNvPr>
          <p:cNvSpPr>
            <a:spLocks noGrp="1"/>
          </p:cNvSpPr>
          <p:nvPr>
            <p:ph type="dt" sz="half" idx="10"/>
          </p:nvPr>
        </p:nvSpPr>
        <p:spPr/>
        <p:txBody>
          <a:bodyPr/>
          <a:lstStyle/>
          <a:p>
            <a:fld id="{C0ADA452-AF91-4B86-9942-4CE9CDBD7033}" type="datetimeFigureOut">
              <a:rPr lang="en-US" smtClean="0"/>
              <a:t>6/18/2026</a:t>
            </a:fld>
            <a:endParaRPr lang="en-US"/>
          </a:p>
        </p:txBody>
      </p:sp>
      <p:sp>
        <p:nvSpPr>
          <p:cNvPr id="6" name="Footer Placeholder 5">
            <a:extLst>
              <a:ext uri="{FF2B5EF4-FFF2-40B4-BE49-F238E27FC236}">
                <a16:creationId xmlns:a16="http://schemas.microsoft.com/office/drawing/2014/main" id="{01830DD4-F0A1-D2D6-4B7E-B190B76E5D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FC35D7-98F0-1D93-775E-98BE09F1E24E}"/>
              </a:ext>
            </a:extLst>
          </p:cNvPr>
          <p:cNvSpPr>
            <a:spLocks noGrp="1"/>
          </p:cNvSpPr>
          <p:nvPr>
            <p:ph type="sldNum" sz="quarter" idx="12"/>
          </p:nvPr>
        </p:nvSpPr>
        <p:spPr/>
        <p:txBody>
          <a:bodyPr/>
          <a:lstStyle/>
          <a:p>
            <a:fld id="{126DD4EE-8B96-4B54-8E08-8BE68E729765}" type="slidenum">
              <a:rPr lang="en-US" smtClean="0"/>
              <a:t>‹#›</a:t>
            </a:fld>
            <a:endParaRPr lang="en-US"/>
          </a:p>
        </p:txBody>
      </p:sp>
    </p:spTree>
    <p:extLst>
      <p:ext uri="{BB962C8B-B14F-4D97-AF65-F5344CB8AC3E}">
        <p14:creationId xmlns:p14="http://schemas.microsoft.com/office/powerpoint/2010/main" val="173199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F2387-5763-3678-562E-9FC679C10A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3A61F5-92A4-461C-F5A5-609D49A6D7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DC3B1B-FC98-926A-A4E1-68D56B45F5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8459B0-FF89-CF6F-1EA0-3E8AD5B53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FF87ED-D17F-228D-B414-DB43CD9A7B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F5F627-B1B0-5CB9-A00D-F7471E05571F}"/>
              </a:ext>
            </a:extLst>
          </p:cNvPr>
          <p:cNvSpPr>
            <a:spLocks noGrp="1"/>
          </p:cNvSpPr>
          <p:nvPr>
            <p:ph type="dt" sz="half" idx="10"/>
          </p:nvPr>
        </p:nvSpPr>
        <p:spPr/>
        <p:txBody>
          <a:bodyPr/>
          <a:lstStyle/>
          <a:p>
            <a:fld id="{C0ADA452-AF91-4B86-9942-4CE9CDBD7033}" type="datetimeFigureOut">
              <a:rPr lang="en-US" smtClean="0"/>
              <a:t>6/18/2026</a:t>
            </a:fld>
            <a:endParaRPr lang="en-US"/>
          </a:p>
        </p:txBody>
      </p:sp>
      <p:sp>
        <p:nvSpPr>
          <p:cNvPr id="8" name="Footer Placeholder 7">
            <a:extLst>
              <a:ext uri="{FF2B5EF4-FFF2-40B4-BE49-F238E27FC236}">
                <a16:creationId xmlns:a16="http://schemas.microsoft.com/office/drawing/2014/main" id="{AAAAF980-7B66-05B4-8B83-6B2A1B9DB4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79E38E-9217-3332-56A5-9C9E2AD33172}"/>
              </a:ext>
            </a:extLst>
          </p:cNvPr>
          <p:cNvSpPr>
            <a:spLocks noGrp="1"/>
          </p:cNvSpPr>
          <p:nvPr>
            <p:ph type="sldNum" sz="quarter" idx="12"/>
          </p:nvPr>
        </p:nvSpPr>
        <p:spPr/>
        <p:txBody>
          <a:bodyPr/>
          <a:lstStyle/>
          <a:p>
            <a:fld id="{126DD4EE-8B96-4B54-8E08-8BE68E729765}" type="slidenum">
              <a:rPr lang="en-US" smtClean="0"/>
              <a:t>‹#›</a:t>
            </a:fld>
            <a:endParaRPr lang="en-US"/>
          </a:p>
        </p:txBody>
      </p:sp>
    </p:spTree>
    <p:extLst>
      <p:ext uri="{BB962C8B-B14F-4D97-AF65-F5344CB8AC3E}">
        <p14:creationId xmlns:p14="http://schemas.microsoft.com/office/powerpoint/2010/main" val="152897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D40D-B4FF-33AF-AE08-A83ED060FB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1546FF-C159-AE36-B891-C617B3F71C37}"/>
              </a:ext>
            </a:extLst>
          </p:cNvPr>
          <p:cNvSpPr>
            <a:spLocks noGrp="1"/>
          </p:cNvSpPr>
          <p:nvPr>
            <p:ph type="dt" sz="half" idx="10"/>
          </p:nvPr>
        </p:nvSpPr>
        <p:spPr/>
        <p:txBody>
          <a:bodyPr/>
          <a:lstStyle/>
          <a:p>
            <a:fld id="{C0ADA452-AF91-4B86-9942-4CE9CDBD7033}" type="datetimeFigureOut">
              <a:rPr lang="en-US" smtClean="0"/>
              <a:t>6/18/2026</a:t>
            </a:fld>
            <a:endParaRPr lang="en-US"/>
          </a:p>
        </p:txBody>
      </p:sp>
      <p:sp>
        <p:nvSpPr>
          <p:cNvPr id="4" name="Footer Placeholder 3">
            <a:extLst>
              <a:ext uri="{FF2B5EF4-FFF2-40B4-BE49-F238E27FC236}">
                <a16:creationId xmlns:a16="http://schemas.microsoft.com/office/drawing/2014/main" id="{DD09D6D8-D1DE-3A6E-445D-4E2EBEEC7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120D66-A066-13C1-8E99-C3F1315817B5}"/>
              </a:ext>
            </a:extLst>
          </p:cNvPr>
          <p:cNvSpPr>
            <a:spLocks noGrp="1"/>
          </p:cNvSpPr>
          <p:nvPr>
            <p:ph type="sldNum" sz="quarter" idx="12"/>
          </p:nvPr>
        </p:nvSpPr>
        <p:spPr/>
        <p:txBody>
          <a:bodyPr/>
          <a:lstStyle/>
          <a:p>
            <a:fld id="{126DD4EE-8B96-4B54-8E08-8BE68E729765}" type="slidenum">
              <a:rPr lang="en-US" smtClean="0"/>
              <a:t>‹#›</a:t>
            </a:fld>
            <a:endParaRPr lang="en-US"/>
          </a:p>
        </p:txBody>
      </p:sp>
    </p:spTree>
    <p:extLst>
      <p:ext uri="{BB962C8B-B14F-4D97-AF65-F5344CB8AC3E}">
        <p14:creationId xmlns:p14="http://schemas.microsoft.com/office/powerpoint/2010/main" val="424192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573DF-93B4-8D23-EBB8-393F33C9201E}"/>
              </a:ext>
            </a:extLst>
          </p:cNvPr>
          <p:cNvSpPr>
            <a:spLocks noGrp="1"/>
          </p:cNvSpPr>
          <p:nvPr>
            <p:ph type="dt" sz="half" idx="10"/>
          </p:nvPr>
        </p:nvSpPr>
        <p:spPr/>
        <p:txBody>
          <a:bodyPr/>
          <a:lstStyle/>
          <a:p>
            <a:fld id="{C0ADA452-AF91-4B86-9942-4CE9CDBD7033}" type="datetimeFigureOut">
              <a:rPr lang="en-US" smtClean="0"/>
              <a:t>6/18/2026</a:t>
            </a:fld>
            <a:endParaRPr lang="en-US"/>
          </a:p>
        </p:txBody>
      </p:sp>
      <p:sp>
        <p:nvSpPr>
          <p:cNvPr id="3" name="Footer Placeholder 2">
            <a:extLst>
              <a:ext uri="{FF2B5EF4-FFF2-40B4-BE49-F238E27FC236}">
                <a16:creationId xmlns:a16="http://schemas.microsoft.com/office/drawing/2014/main" id="{D4B157C8-4AD3-013D-057E-73BA9472CD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957DEC-B269-27A2-1E6E-07771CF77330}"/>
              </a:ext>
            </a:extLst>
          </p:cNvPr>
          <p:cNvSpPr>
            <a:spLocks noGrp="1"/>
          </p:cNvSpPr>
          <p:nvPr>
            <p:ph type="sldNum" sz="quarter" idx="12"/>
          </p:nvPr>
        </p:nvSpPr>
        <p:spPr/>
        <p:txBody>
          <a:bodyPr/>
          <a:lstStyle/>
          <a:p>
            <a:fld id="{126DD4EE-8B96-4B54-8E08-8BE68E729765}" type="slidenum">
              <a:rPr lang="en-US" smtClean="0"/>
              <a:t>‹#›</a:t>
            </a:fld>
            <a:endParaRPr lang="en-US"/>
          </a:p>
        </p:txBody>
      </p:sp>
    </p:spTree>
    <p:extLst>
      <p:ext uri="{BB962C8B-B14F-4D97-AF65-F5344CB8AC3E}">
        <p14:creationId xmlns:p14="http://schemas.microsoft.com/office/powerpoint/2010/main" val="3565035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087C-E2D6-6A83-6569-A642956C2A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859A91-910B-F958-A7E2-6A30F5E5DD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8CD419-0D9E-46CF-F1B0-73CCFEA9D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68ED77-EC62-DA88-DDFC-60D474F5D9B5}"/>
              </a:ext>
            </a:extLst>
          </p:cNvPr>
          <p:cNvSpPr>
            <a:spLocks noGrp="1"/>
          </p:cNvSpPr>
          <p:nvPr>
            <p:ph type="dt" sz="half" idx="10"/>
          </p:nvPr>
        </p:nvSpPr>
        <p:spPr/>
        <p:txBody>
          <a:bodyPr/>
          <a:lstStyle/>
          <a:p>
            <a:fld id="{C0ADA452-AF91-4B86-9942-4CE9CDBD7033}" type="datetimeFigureOut">
              <a:rPr lang="en-US" smtClean="0"/>
              <a:t>6/18/2026</a:t>
            </a:fld>
            <a:endParaRPr lang="en-US"/>
          </a:p>
        </p:txBody>
      </p:sp>
      <p:sp>
        <p:nvSpPr>
          <p:cNvPr id="6" name="Footer Placeholder 5">
            <a:extLst>
              <a:ext uri="{FF2B5EF4-FFF2-40B4-BE49-F238E27FC236}">
                <a16:creationId xmlns:a16="http://schemas.microsoft.com/office/drawing/2014/main" id="{F4FFEA3D-5EAF-E920-F2F9-43130F95CA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1BE9D7-527B-403D-6D88-3AA8E743403D}"/>
              </a:ext>
            </a:extLst>
          </p:cNvPr>
          <p:cNvSpPr>
            <a:spLocks noGrp="1"/>
          </p:cNvSpPr>
          <p:nvPr>
            <p:ph type="sldNum" sz="quarter" idx="12"/>
          </p:nvPr>
        </p:nvSpPr>
        <p:spPr/>
        <p:txBody>
          <a:bodyPr/>
          <a:lstStyle/>
          <a:p>
            <a:fld id="{126DD4EE-8B96-4B54-8E08-8BE68E729765}" type="slidenum">
              <a:rPr lang="en-US" smtClean="0"/>
              <a:t>‹#›</a:t>
            </a:fld>
            <a:endParaRPr lang="en-US"/>
          </a:p>
        </p:txBody>
      </p:sp>
    </p:spTree>
    <p:extLst>
      <p:ext uri="{BB962C8B-B14F-4D97-AF65-F5344CB8AC3E}">
        <p14:creationId xmlns:p14="http://schemas.microsoft.com/office/powerpoint/2010/main" val="1005429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DD3AA-AF4A-7195-161A-AECF17A894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126C46-58C1-3C8C-5874-A4D6FE30D7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0564A9-3833-E2E8-56A9-38D4BC85A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C1330C-192C-F92E-E856-F31F91F0C588}"/>
              </a:ext>
            </a:extLst>
          </p:cNvPr>
          <p:cNvSpPr>
            <a:spLocks noGrp="1"/>
          </p:cNvSpPr>
          <p:nvPr>
            <p:ph type="dt" sz="half" idx="10"/>
          </p:nvPr>
        </p:nvSpPr>
        <p:spPr/>
        <p:txBody>
          <a:bodyPr/>
          <a:lstStyle/>
          <a:p>
            <a:fld id="{C0ADA452-AF91-4B86-9942-4CE9CDBD7033}" type="datetimeFigureOut">
              <a:rPr lang="en-US" smtClean="0"/>
              <a:t>6/18/2026</a:t>
            </a:fld>
            <a:endParaRPr lang="en-US"/>
          </a:p>
        </p:txBody>
      </p:sp>
      <p:sp>
        <p:nvSpPr>
          <p:cNvPr id="6" name="Footer Placeholder 5">
            <a:extLst>
              <a:ext uri="{FF2B5EF4-FFF2-40B4-BE49-F238E27FC236}">
                <a16:creationId xmlns:a16="http://schemas.microsoft.com/office/drawing/2014/main" id="{362941C9-4064-F128-BB98-9E87AD86D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8E5A92-39AA-9179-7072-5A1D2D0A0FEB}"/>
              </a:ext>
            </a:extLst>
          </p:cNvPr>
          <p:cNvSpPr>
            <a:spLocks noGrp="1"/>
          </p:cNvSpPr>
          <p:nvPr>
            <p:ph type="sldNum" sz="quarter" idx="12"/>
          </p:nvPr>
        </p:nvSpPr>
        <p:spPr/>
        <p:txBody>
          <a:bodyPr/>
          <a:lstStyle/>
          <a:p>
            <a:fld id="{126DD4EE-8B96-4B54-8E08-8BE68E729765}" type="slidenum">
              <a:rPr lang="en-US" smtClean="0"/>
              <a:t>‹#›</a:t>
            </a:fld>
            <a:endParaRPr lang="en-US"/>
          </a:p>
        </p:txBody>
      </p:sp>
    </p:spTree>
    <p:extLst>
      <p:ext uri="{BB962C8B-B14F-4D97-AF65-F5344CB8AC3E}">
        <p14:creationId xmlns:p14="http://schemas.microsoft.com/office/powerpoint/2010/main" val="177156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9F7DA5-ED0C-CE89-8884-728897AD5B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AC7444-B4FC-9C25-710E-2F0A8CA191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B9D89-3697-7097-8D6A-FEC7F2F51B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ADA452-AF91-4B86-9942-4CE9CDBD7033}" type="datetimeFigureOut">
              <a:rPr lang="en-US" smtClean="0"/>
              <a:t>6/18/2026</a:t>
            </a:fld>
            <a:endParaRPr lang="en-US"/>
          </a:p>
        </p:txBody>
      </p:sp>
      <p:sp>
        <p:nvSpPr>
          <p:cNvPr id="5" name="Footer Placeholder 4">
            <a:extLst>
              <a:ext uri="{FF2B5EF4-FFF2-40B4-BE49-F238E27FC236}">
                <a16:creationId xmlns:a16="http://schemas.microsoft.com/office/drawing/2014/main" id="{CA2043CC-3AD0-B1BD-5377-90A938524A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D5DFC15-7E7A-851E-7EFC-1558803B00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6DD4EE-8B96-4B54-8E08-8BE68E729765}" type="slidenum">
              <a:rPr lang="en-US" smtClean="0"/>
              <a:t>‹#›</a:t>
            </a:fld>
            <a:endParaRPr lang="en-US"/>
          </a:p>
        </p:txBody>
      </p:sp>
    </p:spTree>
    <p:extLst>
      <p:ext uri="{BB962C8B-B14F-4D97-AF65-F5344CB8AC3E}">
        <p14:creationId xmlns:p14="http://schemas.microsoft.com/office/powerpoint/2010/main" val="378964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105A06B9-0E95-B540-99E9-3747407ACD93}" type="slidenum">
              <a:rPr lang="en-US" smtClean="0"/>
              <a:pPr/>
              <a:t>‹#›</a:t>
            </a:fld>
            <a:endParaRPr lang="en-US"/>
          </a:p>
        </p:txBody>
      </p:sp>
    </p:spTree>
    <p:extLst>
      <p:ext uri="{BB962C8B-B14F-4D97-AF65-F5344CB8AC3E}">
        <p14:creationId xmlns:p14="http://schemas.microsoft.com/office/powerpoint/2010/main" val="628465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0">
          <p15:clr>
            <a:srgbClr val="F26B43"/>
          </p15:clr>
        </p15:guide>
        <p15:guide id="4" pos="7320">
          <p15:clr>
            <a:srgbClr val="F26B43"/>
          </p15:clr>
        </p15:guide>
        <p15:guide id="5" orient="horz" pos="192">
          <p15:clr>
            <a:srgbClr val="F26B43"/>
          </p15:clr>
        </p15:guide>
        <p15:guide id="6" orient="horz" pos="624">
          <p15:clr>
            <a:srgbClr val="F26B43"/>
          </p15:clr>
        </p15:guide>
        <p15:guide id="7"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F884-434C-A904-C685-7F2E85F2DD57}"/>
              </a:ext>
            </a:extLst>
          </p:cNvPr>
          <p:cNvSpPr>
            <a:spLocks noGrp="1"/>
          </p:cNvSpPr>
          <p:nvPr>
            <p:ph type="ctrTitle"/>
          </p:nvPr>
        </p:nvSpPr>
        <p:spPr/>
        <p:txBody>
          <a:bodyPr/>
          <a:lstStyle/>
          <a:p>
            <a:r>
              <a:rPr lang="en-US" dirty="0">
                <a:solidFill>
                  <a:schemeClr val="accent6">
                    <a:lumMod val="75000"/>
                  </a:schemeClr>
                </a:solidFill>
              </a:rPr>
              <a:t>Person Centered Counseling Tools</a:t>
            </a:r>
          </a:p>
        </p:txBody>
      </p:sp>
      <p:sp>
        <p:nvSpPr>
          <p:cNvPr id="3" name="Subtitle 2">
            <a:extLst>
              <a:ext uri="{FF2B5EF4-FFF2-40B4-BE49-F238E27FC236}">
                <a16:creationId xmlns:a16="http://schemas.microsoft.com/office/drawing/2014/main" id="{530F2DE5-A481-5A0D-95D3-19F593DF1F2F}"/>
              </a:ext>
            </a:extLst>
          </p:cNvPr>
          <p:cNvSpPr>
            <a:spLocks noGrp="1"/>
          </p:cNvSpPr>
          <p:nvPr>
            <p:ph type="subTitle" idx="1"/>
          </p:nvPr>
        </p:nvSpPr>
        <p:spPr>
          <a:xfrm>
            <a:off x="1431403" y="4771081"/>
            <a:ext cx="9144000" cy="1655762"/>
          </a:xfrm>
        </p:spPr>
        <p:txBody>
          <a:bodyPr>
            <a:normAutofit/>
          </a:bodyPr>
          <a:lstStyle/>
          <a:p>
            <a:r>
              <a:rPr lang="en-US" sz="4000" dirty="0"/>
              <a:t>Explained</a:t>
            </a:r>
          </a:p>
        </p:txBody>
      </p:sp>
    </p:spTree>
    <p:extLst>
      <p:ext uri="{BB962C8B-B14F-4D97-AF65-F5344CB8AC3E}">
        <p14:creationId xmlns:p14="http://schemas.microsoft.com/office/powerpoint/2010/main" val="1247094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1B50-620F-1B28-DB2C-C824E36CE762}"/>
              </a:ext>
            </a:extLst>
          </p:cNvPr>
          <p:cNvSpPr>
            <a:spLocks noGrp="1"/>
          </p:cNvSpPr>
          <p:nvPr>
            <p:ph type="title"/>
          </p:nvPr>
        </p:nvSpPr>
        <p:spPr/>
        <p:txBody>
          <a:bodyPr/>
          <a:lstStyle/>
          <a:p>
            <a:pPr algn="ctr"/>
            <a:r>
              <a:rPr lang="en-US" b="1" dirty="0"/>
              <a:t>What PCC Looks Like During a Call</a:t>
            </a:r>
            <a:br>
              <a:rPr lang="en-US" b="1" dirty="0"/>
            </a:br>
            <a:endParaRPr lang="en-US" dirty="0"/>
          </a:p>
        </p:txBody>
      </p:sp>
      <p:sp>
        <p:nvSpPr>
          <p:cNvPr id="3" name="Content Placeholder 2">
            <a:extLst>
              <a:ext uri="{FF2B5EF4-FFF2-40B4-BE49-F238E27FC236}">
                <a16:creationId xmlns:a16="http://schemas.microsoft.com/office/drawing/2014/main" id="{B62033AC-6237-2E5A-DC1A-1264EB9F4C53}"/>
              </a:ext>
            </a:extLst>
          </p:cNvPr>
          <p:cNvSpPr>
            <a:spLocks noGrp="1"/>
          </p:cNvSpPr>
          <p:nvPr>
            <p:ph idx="1"/>
          </p:nvPr>
        </p:nvSpPr>
        <p:spPr/>
        <p:txBody>
          <a:bodyPr/>
          <a:lstStyle/>
          <a:p>
            <a:r>
              <a:rPr lang="en-US" dirty="0"/>
              <a:t>Ask questions to understand the caller’s situation</a:t>
            </a:r>
          </a:p>
          <a:p>
            <a:r>
              <a:rPr lang="en-US" dirty="0"/>
              <a:t>Provide options rather than directing the caller to one solution</a:t>
            </a:r>
          </a:p>
          <a:p>
            <a:r>
              <a:rPr lang="en-US" dirty="0"/>
              <a:t>Respect the caller’s decisions</a:t>
            </a:r>
          </a:p>
          <a:p>
            <a:r>
              <a:rPr lang="en-US" dirty="0"/>
              <a:t>Offer information that helps the caller decide what works best for them</a:t>
            </a:r>
          </a:p>
          <a:p>
            <a:endParaRPr lang="en-US" dirty="0"/>
          </a:p>
        </p:txBody>
      </p:sp>
    </p:spTree>
    <p:extLst>
      <p:ext uri="{BB962C8B-B14F-4D97-AF65-F5344CB8AC3E}">
        <p14:creationId xmlns:p14="http://schemas.microsoft.com/office/powerpoint/2010/main" val="4110277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FEC2661-D7A7-C2F9-9C95-78E86987AE07}"/>
              </a:ext>
            </a:extLst>
          </p:cNvPr>
          <p:cNvSpPr>
            <a:spLocks noGrp="1"/>
          </p:cNvSpPr>
          <p:nvPr>
            <p:ph type="title"/>
          </p:nvPr>
        </p:nvSpPr>
        <p:spPr>
          <a:xfrm>
            <a:off x="571501" y="299811"/>
            <a:ext cx="11065132" cy="398803"/>
          </a:xfrm>
        </p:spPr>
        <p:txBody>
          <a:bodyPr/>
          <a:lstStyle/>
          <a:p>
            <a:pPr algn="ctr"/>
            <a:r>
              <a:rPr lang="en-US" sz="3600" dirty="0"/>
              <a:t>Person Centered Counseling (PCC)</a:t>
            </a:r>
          </a:p>
        </p:txBody>
      </p:sp>
      <p:sp>
        <p:nvSpPr>
          <p:cNvPr id="11" name="Content Placeholder 2">
            <a:extLst>
              <a:ext uri="{FF2B5EF4-FFF2-40B4-BE49-F238E27FC236}">
                <a16:creationId xmlns:a16="http://schemas.microsoft.com/office/drawing/2014/main" id="{08D3B4EB-5518-C7DB-33F2-A1CE5FBE8EF9}"/>
              </a:ext>
            </a:extLst>
          </p:cNvPr>
          <p:cNvSpPr>
            <a:spLocks noGrp="1"/>
          </p:cNvSpPr>
          <p:nvPr>
            <p:ph sz="half" idx="1"/>
          </p:nvPr>
        </p:nvSpPr>
        <p:spPr>
          <a:xfrm>
            <a:off x="6095999" y="1515385"/>
            <a:ext cx="5524500" cy="4227047"/>
          </a:xfrm>
        </p:spPr>
        <p:txBody>
          <a:bodyPr/>
          <a:lstStyle/>
          <a:p>
            <a:pPr algn="ctr"/>
            <a:r>
              <a:rPr lang="en-US" b="1" u="sng" dirty="0"/>
              <a:t>Key Principles of PCC:</a:t>
            </a:r>
          </a:p>
          <a:p>
            <a:pPr marL="342900" indent="-342900">
              <a:buFont typeface="Wingdings" panose="05000000000000000000" pitchFamily="2" charset="2"/>
              <a:buChar char="§"/>
            </a:pPr>
            <a:r>
              <a:rPr lang="en-US" dirty="0"/>
              <a:t>Focus on the individual’s goals, preferences, and strengths</a:t>
            </a:r>
          </a:p>
          <a:p>
            <a:pPr marL="342900" indent="-342900">
              <a:buFont typeface="Wingdings" panose="05000000000000000000" pitchFamily="2" charset="2"/>
              <a:buChar char="§"/>
            </a:pPr>
            <a:r>
              <a:rPr lang="en-US" dirty="0"/>
              <a:t>Promote informed choice and self-direction</a:t>
            </a:r>
          </a:p>
          <a:p>
            <a:pPr marL="342900" indent="-342900">
              <a:buFont typeface="Wingdings" panose="05000000000000000000" pitchFamily="2" charset="2"/>
              <a:buChar char="§"/>
            </a:pPr>
            <a:r>
              <a:rPr lang="en-US" dirty="0"/>
              <a:t>Provide unbiased information about available options</a:t>
            </a:r>
          </a:p>
          <a:p>
            <a:pPr marL="342900" indent="-342900">
              <a:buFont typeface="Wingdings" panose="05000000000000000000" pitchFamily="2" charset="2"/>
              <a:buChar char="§"/>
            </a:pPr>
            <a:r>
              <a:rPr lang="en-US" dirty="0"/>
              <a:t>Support access to community-based services when possible</a:t>
            </a:r>
          </a:p>
          <a:p>
            <a:endParaRPr lang="en-US" dirty="0"/>
          </a:p>
        </p:txBody>
      </p:sp>
      <p:pic>
        <p:nvPicPr>
          <p:cNvPr id="4" name="Content Placeholder 3" descr="Picture demonstrating Person centered counseling with individual in the middle.">
            <a:extLst>
              <a:ext uri="{FF2B5EF4-FFF2-40B4-BE49-F238E27FC236}">
                <a16:creationId xmlns:a16="http://schemas.microsoft.com/office/drawing/2014/main" id="{7DE8BE0B-E3E1-E141-1D34-A5E96C575F46}"/>
              </a:ext>
            </a:extLst>
          </p:cNvPr>
          <p:cNvPicPr>
            <a:picLocks noGrp="1" noChangeAspect="1"/>
          </p:cNvPicPr>
          <p:nvPr>
            <p:ph type="pic" sz="quarter" idx="14"/>
          </p:nvPr>
        </p:nvPicPr>
        <p:blipFill>
          <a:blip r:embed="rId3"/>
          <a:stretch/>
        </p:blipFill>
        <p:spPr>
          <a:xfrm>
            <a:off x="571501" y="1515385"/>
            <a:ext cx="5286633" cy="4136790"/>
          </a:xfrm>
          <a:prstGeom prst="rect">
            <a:avLst/>
          </a:prstGeom>
          <a:noFill/>
        </p:spPr>
      </p:pic>
    </p:spTree>
    <p:extLst>
      <p:ext uri="{BB962C8B-B14F-4D97-AF65-F5344CB8AC3E}">
        <p14:creationId xmlns:p14="http://schemas.microsoft.com/office/powerpoint/2010/main" val="247028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F57C-D570-E59F-9119-71E54E7D5BD2}"/>
              </a:ext>
            </a:extLst>
          </p:cNvPr>
          <p:cNvSpPr>
            <a:spLocks noGrp="1"/>
          </p:cNvSpPr>
          <p:nvPr>
            <p:ph type="title"/>
          </p:nvPr>
        </p:nvSpPr>
        <p:spPr/>
        <p:txBody>
          <a:bodyPr/>
          <a:lstStyle/>
          <a:p>
            <a:pPr algn="ctr"/>
            <a:r>
              <a:rPr lang="en-US" sz="3600" dirty="0"/>
              <a:t>The Conversation Donut</a:t>
            </a:r>
          </a:p>
        </p:txBody>
      </p:sp>
      <p:pic>
        <p:nvPicPr>
          <p:cNvPr id="8" name="Content Placeholder 7" descr="PCC Tool, outline of donut for staff to utilize.">
            <a:extLst>
              <a:ext uri="{FF2B5EF4-FFF2-40B4-BE49-F238E27FC236}">
                <a16:creationId xmlns:a16="http://schemas.microsoft.com/office/drawing/2014/main" id="{F9468026-91D0-B6CC-BD7F-494C2DC8EEA8}"/>
              </a:ext>
            </a:extLst>
          </p:cNvPr>
          <p:cNvPicPr>
            <a:picLocks noGrp="1" noChangeAspect="1"/>
          </p:cNvPicPr>
          <p:nvPr>
            <p:ph sz="half" idx="1"/>
          </p:nvPr>
        </p:nvPicPr>
        <p:blipFill>
          <a:blip r:embed="rId3"/>
          <a:stretch>
            <a:fillRect/>
          </a:stretch>
        </p:blipFill>
        <p:spPr>
          <a:xfrm>
            <a:off x="6265068" y="990600"/>
            <a:ext cx="5186363" cy="5186363"/>
          </a:xfrm>
          <a:prstGeom prst="rect">
            <a:avLst/>
          </a:prstGeom>
        </p:spPr>
      </p:pic>
      <p:pic>
        <p:nvPicPr>
          <p:cNvPr id="6" name="Picture Placeholder 5" descr="Picture of donut stating what is important for and to a consumer.">
            <a:extLst>
              <a:ext uri="{FF2B5EF4-FFF2-40B4-BE49-F238E27FC236}">
                <a16:creationId xmlns:a16="http://schemas.microsoft.com/office/drawing/2014/main" id="{93245BC4-3234-0424-DEB1-7CC252CE7CC2}"/>
              </a:ext>
            </a:extLst>
          </p:cNvPr>
          <p:cNvPicPr>
            <a:picLocks noGrp="1" noChangeAspect="1"/>
          </p:cNvPicPr>
          <p:nvPr>
            <p:ph type="pic" sz="quarter" idx="14"/>
          </p:nvPr>
        </p:nvPicPr>
        <p:blipFill>
          <a:blip r:embed="rId4"/>
          <a:srcRect t="946" b="946"/>
          <a:stretch/>
        </p:blipFill>
        <p:spPr>
          <a:prstGeom prst="rect">
            <a:avLst/>
          </a:prstGeom>
        </p:spPr>
      </p:pic>
    </p:spTree>
    <p:extLst>
      <p:ext uri="{BB962C8B-B14F-4D97-AF65-F5344CB8AC3E}">
        <p14:creationId xmlns:p14="http://schemas.microsoft.com/office/powerpoint/2010/main" val="3163984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303C-2CFC-5853-F68E-5028C13713E6}"/>
              </a:ext>
            </a:extLst>
          </p:cNvPr>
          <p:cNvSpPr>
            <a:spLocks noGrp="1"/>
          </p:cNvSpPr>
          <p:nvPr>
            <p:ph type="title"/>
          </p:nvPr>
        </p:nvSpPr>
        <p:spPr>
          <a:xfrm>
            <a:off x="571501" y="299811"/>
            <a:ext cx="11065132" cy="690788"/>
          </a:xfrm>
        </p:spPr>
        <p:txBody>
          <a:bodyPr/>
          <a:lstStyle/>
          <a:p>
            <a:pPr algn="ctr"/>
            <a:r>
              <a:rPr lang="en-US" dirty="0"/>
              <a:t>Remember – Donut forget me!!!</a:t>
            </a:r>
            <a:br>
              <a:rPr lang="en-US" dirty="0"/>
            </a:br>
            <a:endParaRPr lang="en-US" dirty="0"/>
          </a:p>
        </p:txBody>
      </p:sp>
      <p:sp>
        <p:nvSpPr>
          <p:cNvPr id="3" name="Content Placeholder 2">
            <a:extLst>
              <a:ext uri="{FF2B5EF4-FFF2-40B4-BE49-F238E27FC236}">
                <a16:creationId xmlns:a16="http://schemas.microsoft.com/office/drawing/2014/main" id="{A39BA523-35CB-95F5-C741-99693EFD6569}"/>
              </a:ext>
            </a:extLst>
          </p:cNvPr>
          <p:cNvSpPr>
            <a:spLocks noGrp="1"/>
          </p:cNvSpPr>
          <p:nvPr>
            <p:ph sz="half" idx="1"/>
          </p:nvPr>
        </p:nvSpPr>
        <p:spPr>
          <a:xfrm>
            <a:off x="571501" y="1493134"/>
            <a:ext cx="11048998" cy="4398380"/>
          </a:xfrm>
        </p:spPr>
        <p:txBody>
          <a:bodyPr/>
          <a:lstStyle/>
          <a:p>
            <a:endParaRPr lang="en-US" dirty="0"/>
          </a:p>
          <a:p>
            <a:r>
              <a:rPr lang="en-US" dirty="0"/>
              <a:t>By using this donut tool, the consumer is placed in the center and staff member can help individual sort out what is important to the individual and what is important for the individual.</a:t>
            </a:r>
          </a:p>
          <a:p>
            <a:endParaRPr lang="en-US" dirty="0"/>
          </a:p>
          <a:p>
            <a:r>
              <a:rPr lang="en-US" dirty="0"/>
              <a:t>This helps the individual prioritize needs, wants and help them understand what their goal may be.</a:t>
            </a:r>
          </a:p>
          <a:p>
            <a:endParaRPr lang="en-US" dirty="0"/>
          </a:p>
        </p:txBody>
      </p:sp>
    </p:spTree>
    <p:extLst>
      <p:ext uri="{BB962C8B-B14F-4D97-AF65-F5344CB8AC3E}">
        <p14:creationId xmlns:p14="http://schemas.microsoft.com/office/powerpoint/2010/main" val="286733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9C7E-6703-1D33-F89F-A0A8A9B57D44}"/>
              </a:ext>
            </a:extLst>
          </p:cNvPr>
          <p:cNvSpPr>
            <a:spLocks noGrp="1"/>
          </p:cNvSpPr>
          <p:nvPr>
            <p:ph type="title"/>
          </p:nvPr>
        </p:nvSpPr>
        <p:spPr/>
        <p:txBody>
          <a:bodyPr/>
          <a:lstStyle/>
          <a:p>
            <a:pPr algn="ctr"/>
            <a:r>
              <a:rPr lang="en-US" sz="3600" dirty="0"/>
              <a:t>Integrated Support Star</a:t>
            </a:r>
          </a:p>
        </p:txBody>
      </p:sp>
      <p:sp>
        <p:nvSpPr>
          <p:cNvPr id="3" name="Content Placeholder 2">
            <a:extLst>
              <a:ext uri="{FF2B5EF4-FFF2-40B4-BE49-F238E27FC236}">
                <a16:creationId xmlns:a16="http://schemas.microsoft.com/office/drawing/2014/main" id="{29835AA9-23E6-A4D2-239D-6FC0DF656C28}"/>
              </a:ext>
            </a:extLst>
          </p:cNvPr>
          <p:cNvSpPr>
            <a:spLocks noGrp="1"/>
          </p:cNvSpPr>
          <p:nvPr>
            <p:ph sz="half" idx="1"/>
          </p:nvPr>
        </p:nvSpPr>
        <p:spPr>
          <a:xfrm>
            <a:off x="6095999" y="1111170"/>
            <a:ext cx="5524500" cy="5065792"/>
          </a:xfrm>
        </p:spPr>
        <p:txBody>
          <a:bodyPr/>
          <a:lstStyle/>
          <a:p>
            <a:r>
              <a:rPr lang="en-US" sz="2800" b="1" u="sng"/>
              <a:t>Build upon</a:t>
            </a:r>
            <a:r>
              <a:rPr lang="en-US" sz="2800"/>
              <a:t>:</a:t>
            </a:r>
          </a:p>
          <a:p>
            <a:pPr marL="342900" indent="-342900">
              <a:buFont typeface="Wingdings" panose="05000000000000000000" pitchFamily="2" charset="2"/>
              <a:buChar char="§"/>
            </a:pPr>
            <a:r>
              <a:rPr lang="en-US" sz="2800"/>
              <a:t>Consumer’s strengths</a:t>
            </a:r>
          </a:p>
          <a:p>
            <a:pPr marL="342900" indent="-342900">
              <a:buFont typeface="Wingdings" panose="05000000000000000000" pitchFamily="2" charset="2"/>
              <a:buChar char="§"/>
            </a:pPr>
            <a:r>
              <a:rPr lang="en-US" sz="2800"/>
              <a:t>Connections</a:t>
            </a:r>
          </a:p>
          <a:p>
            <a:pPr marL="342900" indent="-342900">
              <a:buFont typeface="Wingdings" panose="05000000000000000000" pitchFamily="2" charset="2"/>
              <a:buChar char="§"/>
            </a:pPr>
            <a:r>
              <a:rPr lang="en-US" sz="2800"/>
              <a:t>Available supports </a:t>
            </a:r>
          </a:p>
          <a:p>
            <a:endParaRPr lang="en-US" sz="2800"/>
          </a:p>
          <a:p>
            <a:r>
              <a:rPr lang="en-US" sz="2800" b="1" u="sng"/>
              <a:t>Identify</a:t>
            </a:r>
            <a:r>
              <a:rPr lang="en-US" sz="2800"/>
              <a:t>:</a:t>
            </a:r>
          </a:p>
          <a:p>
            <a:pPr marL="342900" indent="-342900">
              <a:buFont typeface="Wingdings" panose="05000000000000000000" pitchFamily="2" charset="2"/>
              <a:buChar char="§"/>
            </a:pPr>
            <a:r>
              <a:rPr lang="en-US" sz="2800"/>
              <a:t>Meaningful options</a:t>
            </a:r>
          </a:p>
          <a:p>
            <a:pPr marL="342900" indent="-342900">
              <a:buFont typeface="Wingdings" panose="05000000000000000000" pitchFamily="2" charset="2"/>
              <a:buChar char="§"/>
            </a:pPr>
            <a:r>
              <a:rPr lang="en-US" sz="2800"/>
              <a:t>Resources</a:t>
            </a:r>
          </a:p>
          <a:p>
            <a:pPr marL="342900" indent="-342900">
              <a:buFont typeface="Wingdings" panose="05000000000000000000" pitchFamily="2" charset="2"/>
              <a:buChar char="§"/>
            </a:pPr>
            <a:r>
              <a:rPr lang="en-US" sz="2800"/>
              <a:t>Next steps</a:t>
            </a:r>
          </a:p>
        </p:txBody>
      </p:sp>
      <p:pic>
        <p:nvPicPr>
          <p:cNvPr id="6" name="Picture Placeholder 5" descr="Picture of star with 5 points representing: Strengths, relationships, Eligibility, Community and technology.">
            <a:extLst>
              <a:ext uri="{FF2B5EF4-FFF2-40B4-BE49-F238E27FC236}">
                <a16:creationId xmlns:a16="http://schemas.microsoft.com/office/drawing/2014/main" id="{F0350761-96D1-0813-C7D8-9C3DE8B66BD0}"/>
              </a:ext>
            </a:extLst>
          </p:cNvPr>
          <p:cNvPicPr>
            <a:picLocks noGrp="1" noChangeAspect="1"/>
          </p:cNvPicPr>
          <p:nvPr>
            <p:ph type="pic" sz="quarter" idx="14"/>
          </p:nvPr>
        </p:nvPicPr>
        <p:blipFill>
          <a:blip r:embed="rId3"/>
          <a:srcRect t="782" b="782"/>
          <a:stretch/>
        </p:blipFill>
        <p:spPr>
          <a:prstGeom prst="rect">
            <a:avLst/>
          </a:prstGeom>
        </p:spPr>
      </p:pic>
    </p:spTree>
    <p:extLst>
      <p:ext uri="{BB962C8B-B14F-4D97-AF65-F5344CB8AC3E}">
        <p14:creationId xmlns:p14="http://schemas.microsoft.com/office/powerpoint/2010/main" val="1258061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B30261-CB96-3295-4642-5F3DBB79D0CF}"/>
              </a:ext>
            </a:extLst>
          </p:cNvPr>
          <p:cNvSpPr>
            <a:spLocks noGrp="1"/>
          </p:cNvSpPr>
          <p:nvPr>
            <p:ph type="title"/>
          </p:nvPr>
        </p:nvSpPr>
        <p:spPr>
          <a:xfrm>
            <a:off x="571501" y="299811"/>
            <a:ext cx="10852712" cy="25359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This tool helps staff identify the consumer’s existing strengths, natural supports, and available resources to support person-centered planning and informed decision-making.</a:t>
            </a:r>
            <a:br>
              <a:rPr lang="en-US" dirty="0"/>
            </a:br>
            <a:br>
              <a:rPr lang="en-US" dirty="0"/>
            </a:br>
            <a:r>
              <a:rPr kumimoji="0" lang="en-US" sz="2400" b="1" i="0" u="none" strike="noStrike" kern="1200" cap="none" spc="0" normalizeH="0" baseline="0" noProof="0" dirty="0">
                <a:ln>
                  <a:noFill/>
                </a:ln>
                <a:solidFill>
                  <a:srgbClr val="7030A0"/>
                </a:solidFill>
                <a:effectLst/>
                <a:uLnTx/>
                <a:uFillTx/>
                <a:latin typeface="Corbel" panose="020B0503020204020204"/>
                <a:ea typeface="+mn-ea"/>
                <a:cs typeface="+mn-cs"/>
              </a:rPr>
              <a:t>Key Areas to Explore:</a:t>
            </a:r>
            <a:br>
              <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rPr>
            </a:br>
            <a:endParaRPr lang="en-US" dirty="0"/>
          </a:p>
        </p:txBody>
      </p:sp>
      <p:sp>
        <p:nvSpPr>
          <p:cNvPr id="6" name="Content Placeholder 5">
            <a:extLst>
              <a:ext uri="{FF2B5EF4-FFF2-40B4-BE49-F238E27FC236}">
                <a16:creationId xmlns:a16="http://schemas.microsoft.com/office/drawing/2014/main" id="{405D59EF-51BD-7390-2C40-F652ACDE6527}"/>
              </a:ext>
            </a:extLst>
          </p:cNvPr>
          <p:cNvSpPr>
            <a:spLocks noGrp="1"/>
          </p:cNvSpPr>
          <p:nvPr>
            <p:ph sz="half" idx="1"/>
          </p:nvPr>
        </p:nvSpPr>
        <p:spPr>
          <a:xfrm>
            <a:off x="6271069" y="3004313"/>
            <a:ext cx="5686061" cy="4451532"/>
          </a:xfrm>
        </p:spPr>
        <p:txBody>
          <a:bodyPr/>
          <a:lstStyle/>
          <a:p>
            <a:r>
              <a:rPr lang="en-US" sz="2000" b="1" dirty="0"/>
              <a:t>Technology</a:t>
            </a:r>
            <a:br>
              <a:rPr lang="en-US" sz="2000" dirty="0"/>
            </a:br>
            <a:r>
              <a:rPr lang="en-US" sz="2000" dirty="0"/>
              <a:t>Personal devices, assistive technology, and tools that support independence and communication </a:t>
            </a:r>
          </a:p>
          <a:p>
            <a:r>
              <a:rPr lang="en-US" sz="2000" b="1" dirty="0"/>
              <a:t>Eligibility-Specific Services</a:t>
            </a:r>
            <a:br>
              <a:rPr lang="en-US" sz="2000" dirty="0"/>
            </a:br>
            <a:r>
              <a:rPr lang="en-US" sz="2000" dirty="0"/>
              <a:t>Programs and services tied to eligibility requirements, diagnoses, income, age, or insurance </a:t>
            </a:r>
          </a:p>
          <a:p>
            <a:r>
              <a:rPr lang="en-US" sz="2000" b="1" dirty="0"/>
              <a:t>Goal:</a:t>
            </a:r>
          </a:p>
          <a:p>
            <a:r>
              <a:rPr lang="en-US" sz="2000" dirty="0"/>
              <a:t>To build upon the consumer’s strengths, connections, and available supports to identify meaningful options, resources, and next steps.</a:t>
            </a:r>
          </a:p>
          <a:p>
            <a:endParaRPr lang="en-US" dirty="0"/>
          </a:p>
        </p:txBody>
      </p:sp>
      <p:sp>
        <p:nvSpPr>
          <p:cNvPr id="10" name="TextBox 9">
            <a:extLst>
              <a:ext uri="{FF2B5EF4-FFF2-40B4-BE49-F238E27FC236}">
                <a16:creationId xmlns:a16="http://schemas.microsoft.com/office/drawing/2014/main" id="{6B2DD0AA-038B-4A2B-167B-15E699191C93}"/>
              </a:ext>
            </a:extLst>
          </p:cNvPr>
          <p:cNvSpPr txBox="1"/>
          <p:nvPr/>
        </p:nvSpPr>
        <p:spPr>
          <a:xfrm>
            <a:off x="373283" y="3004313"/>
            <a:ext cx="5686060" cy="3170099"/>
          </a:xfrm>
          <a:prstGeom prst="rect">
            <a:avLst/>
          </a:prstGeom>
          <a:noFill/>
        </p:spPr>
        <p:txBody>
          <a:bodyPr wrap="square">
            <a:spAutoFit/>
          </a:bodyPr>
          <a:lstStyle/>
          <a:p>
            <a:r>
              <a:rPr lang="en-US" sz="2000" b="1" dirty="0"/>
              <a:t>Personal Strengths &amp; Assets</a:t>
            </a:r>
            <a:br>
              <a:rPr lang="en-US" sz="2000" dirty="0"/>
            </a:br>
            <a:r>
              <a:rPr lang="en-US" sz="2000" dirty="0"/>
              <a:t>Skills, experiences, interests, abilities, and personal resources </a:t>
            </a:r>
          </a:p>
          <a:p>
            <a:r>
              <a:rPr lang="en-US" sz="2000" b="1" dirty="0"/>
              <a:t>Relationships</a:t>
            </a:r>
            <a:br>
              <a:rPr lang="en-US" sz="2000" dirty="0"/>
            </a:br>
            <a:r>
              <a:rPr lang="en-US" sz="2000" dirty="0"/>
              <a:t>Family, friends, neighbors, caregivers, and informal supports </a:t>
            </a:r>
          </a:p>
          <a:p>
            <a:r>
              <a:rPr lang="en-US" sz="2000" b="1" dirty="0"/>
              <a:t>Community-Based Supports</a:t>
            </a:r>
            <a:br>
              <a:rPr lang="en-US" sz="2000" dirty="0"/>
            </a:br>
            <a:r>
              <a:rPr lang="en-US" sz="2000" dirty="0"/>
              <a:t>Local programs, organizations, faith communities, public resources, and everyday community connections </a:t>
            </a:r>
          </a:p>
        </p:txBody>
      </p:sp>
    </p:spTree>
    <p:extLst>
      <p:ext uri="{BB962C8B-B14F-4D97-AF65-F5344CB8AC3E}">
        <p14:creationId xmlns:p14="http://schemas.microsoft.com/office/powerpoint/2010/main" val="3108651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A563-9349-2AE8-2B6E-D5325BF03C62}"/>
              </a:ext>
            </a:extLst>
          </p:cNvPr>
          <p:cNvSpPr>
            <a:spLocks noGrp="1"/>
          </p:cNvSpPr>
          <p:nvPr>
            <p:ph type="title"/>
          </p:nvPr>
        </p:nvSpPr>
        <p:spPr/>
        <p:txBody>
          <a:bodyPr/>
          <a:lstStyle/>
          <a:p>
            <a:r>
              <a:rPr lang="en-US" dirty="0">
                <a:solidFill>
                  <a:schemeClr val="bg1"/>
                </a:solidFill>
              </a:rPr>
              <a:t>Why PCC Matters</a:t>
            </a:r>
          </a:p>
        </p:txBody>
      </p:sp>
      <p:sp>
        <p:nvSpPr>
          <p:cNvPr id="3" name="Content Placeholder 2">
            <a:extLst>
              <a:ext uri="{FF2B5EF4-FFF2-40B4-BE49-F238E27FC236}">
                <a16:creationId xmlns:a16="http://schemas.microsoft.com/office/drawing/2014/main" id="{5C9A1684-16E4-8CB6-EABA-43ECFDB95EE0}"/>
              </a:ext>
            </a:extLst>
          </p:cNvPr>
          <p:cNvSpPr>
            <a:spLocks noGrp="1"/>
          </p:cNvSpPr>
          <p:nvPr>
            <p:ph sz="half" idx="1"/>
          </p:nvPr>
        </p:nvSpPr>
        <p:spPr>
          <a:xfrm>
            <a:off x="6095999" y="990600"/>
            <a:ext cx="5524500" cy="5186362"/>
          </a:xfrm>
        </p:spPr>
        <p:txBody>
          <a:bodyPr/>
          <a:lstStyle/>
          <a:p>
            <a:r>
              <a:rPr lang="en-US" dirty="0">
                <a:solidFill>
                  <a:schemeClr val="bg1"/>
                </a:solidFill>
              </a:rPr>
              <a:t>Why PCC Matters</a:t>
            </a:r>
          </a:p>
          <a:p>
            <a:r>
              <a:rPr lang="en-US" dirty="0">
                <a:solidFill>
                  <a:schemeClr val="bg1"/>
                </a:solidFill>
              </a:rPr>
              <a:t>Promotes independence and choice</a:t>
            </a:r>
          </a:p>
          <a:p>
            <a:r>
              <a:rPr lang="en-US" dirty="0">
                <a:solidFill>
                  <a:schemeClr val="bg1"/>
                </a:solidFill>
              </a:rPr>
              <a:t>Supports informed decision-making</a:t>
            </a:r>
          </a:p>
          <a:p>
            <a:r>
              <a:rPr lang="en-US" dirty="0">
                <a:solidFill>
                  <a:schemeClr val="bg1"/>
                </a:solidFill>
              </a:rPr>
              <a:t>Ensures services reflect the caller’s needs and preferences</a:t>
            </a:r>
          </a:p>
        </p:txBody>
      </p:sp>
      <p:pic>
        <p:nvPicPr>
          <p:cNvPr id="6" name="Picture 5" descr="Picture of 2 women with paper explaining options.&#10;PCC matters and promotes independence and choice.">
            <a:extLst>
              <a:ext uri="{FF2B5EF4-FFF2-40B4-BE49-F238E27FC236}">
                <a16:creationId xmlns:a16="http://schemas.microsoft.com/office/drawing/2014/main" id="{01C8560C-B5D9-77DB-3ADE-A8A8518DACB7}"/>
              </a:ext>
            </a:extLst>
          </p:cNvPr>
          <p:cNvPicPr>
            <a:picLocks noChangeAspect="1"/>
          </p:cNvPicPr>
          <p:nvPr/>
        </p:nvPicPr>
        <p:blipFill>
          <a:blip r:embed="rId3"/>
          <a:stretch>
            <a:fillRect/>
          </a:stretch>
        </p:blipFill>
        <p:spPr>
          <a:xfrm>
            <a:off x="364516" y="299811"/>
            <a:ext cx="11479101" cy="5871129"/>
          </a:xfrm>
          <a:prstGeom prst="rect">
            <a:avLst/>
          </a:prstGeom>
        </p:spPr>
      </p:pic>
    </p:spTree>
    <p:extLst>
      <p:ext uri="{BB962C8B-B14F-4D97-AF65-F5344CB8AC3E}">
        <p14:creationId xmlns:p14="http://schemas.microsoft.com/office/powerpoint/2010/main" val="1223181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EOAI 1">
      <a:dk1>
        <a:srgbClr val="000000"/>
      </a:dk1>
      <a:lt1>
        <a:srgbClr val="FFFFFF"/>
      </a:lt1>
      <a:dk2>
        <a:srgbClr val="757574"/>
      </a:dk2>
      <a:lt2>
        <a:srgbClr val="E0EEE9"/>
      </a:lt2>
      <a:accent1>
        <a:srgbClr val="16A2A7"/>
      </a:accent1>
      <a:accent2>
        <a:srgbClr val="8F9838"/>
      </a:accent2>
      <a:accent3>
        <a:srgbClr val="141D45"/>
      </a:accent3>
      <a:accent4>
        <a:srgbClr val="85BC41"/>
      </a:accent4>
      <a:accent5>
        <a:srgbClr val="009877"/>
      </a:accent5>
      <a:accent6>
        <a:srgbClr val="007F86"/>
      </a:accent6>
      <a:hlink>
        <a:srgbClr val="91278F"/>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ing&amp;Independence_Template_PPT_Final" id="{D2F9FB08-F9A2-4EFF-80FA-033619B20A9B}" vid="{0B738478-3849-4A06-A65A-034375EC785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5D5CA54D086040AD9588318807D12A" ma:contentTypeVersion="14" ma:contentTypeDescription="Create a new document." ma:contentTypeScope="" ma:versionID="caed495e05c9e50a86dc759280456c5d">
  <xsd:schema xmlns:xsd="http://www.w3.org/2001/XMLSchema" xmlns:xs="http://www.w3.org/2001/XMLSchema" xmlns:p="http://schemas.microsoft.com/office/2006/metadata/properties" xmlns:ns2="f0dadd96-bb02-43ff-b721-c5b7f234f31a" xmlns:ns3="baeaa786-ebd5-4f52-8cee-8fa081d737a1" targetNamespace="http://schemas.microsoft.com/office/2006/metadata/properties" ma:root="true" ma:fieldsID="1559a25141963bb1a265630d00346088" ns2:_="" ns3:_="">
    <xsd:import namespace="f0dadd96-bb02-43ff-b721-c5b7f234f31a"/>
    <xsd:import namespace="baeaa786-ebd5-4f52-8cee-8fa081d737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dadd96-bb02-43ff-b721-c5b7f234f3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eaa786-ebd5-4f52-8cee-8fa081d737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b1d989e-a6de-45f2-8ce0-06301a8d5224}" ma:internalName="TaxCatchAll" ma:showField="CatchAllData" ma:web="baeaa786-ebd5-4f52-8cee-8fa081d737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0dadd96-bb02-43ff-b721-c5b7f234f31a">
      <Terms xmlns="http://schemas.microsoft.com/office/infopath/2007/PartnerControls"/>
    </lcf76f155ced4ddcb4097134ff3c332f>
    <TaxCatchAll xmlns="baeaa786-ebd5-4f52-8cee-8fa081d737a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CDA707-8FC4-41DB-8F67-A6CE881FDB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dadd96-bb02-43ff-b721-c5b7f234f31a"/>
    <ds:schemaRef ds:uri="baeaa786-ebd5-4f52-8cee-8fa081d737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1DAED0-799E-4D06-ACA4-4D81DAB95CDA}">
  <ds:schemaRefs>
    <ds:schemaRef ds:uri="http://schemas.microsoft.com/office/2006/metadata/properties"/>
    <ds:schemaRef ds:uri="http://schemas.microsoft.com/office/infopath/2007/PartnerControls"/>
    <ds:schemaRef ds:uri="f0dadd96-bb02-43ff-b721-c5b7f234f31a"/>
    <ds:schemaRef ds:uri="baeaa786-ebd5-4f52-8cee-8fa081d737a1"/>
  </ds:schemaRefs>
</ds:datastoreItem>
</file>

<file path=customXml/itemProps3.xml><?xml version="1.0" encoding="utf-8"?>
<ds:datastoreItem xmlns:ds="http://schemas.openxmlformats.org/officeDocument/2006/customXml" ds:itemID="{78D20222-4F65-4229-8504-FCFF29C05976}">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40</TotalTime>
  <Words>563</Words>
  <Application>Microsoft Office PowerPoint</Application>
  <PresentationFormat>Widescreen</PresentationFormat>
  <Paragraphs>66</Paragraphs>
  <Slides>8</Slides>
  <Notes>4</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2_Office Theme</vt:lpstr>
      <vt:lpstr>Person Centered Counseling Tools</vt:lpstr>
      <vt:lpstr>What PCC Looks Like During a Call </vt:lpstr>
      <vt:lpstr>Person Centered Counseling (PCC)</vt:lpstr>
      <vt:lpstr>The Conversation Donut</vt:lpstr>
      <vt:lpstr>Remember – Donut forget me!!! </vt:lpstr>
      <vt:lpstr>Integrated Support Star</vt:lpstr>
      <vt:lpstr>This tool helps staff identify the consumer’s existing strengths, natural supports, and available resources to support person-centered planning and informed decision-making.  Key Areas to Explore: </vt:lpstr>
      <vt:lpstr>Why PCC Matters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Wylie, Karyn (ELD)</dc:creator>
  <cp:lastModifiedBy>Wylie, Karyn (ELD)</cp:lastModifiedBy>
  <cp:revision>3</cp:revision>
  <dcterms:created xsi:type="dcterms:W3CDTF">2026-06-08T16:51:31Z</dcterms:created>
  <dcterms:modified xsi:type="dcterms:W3CDTF">2026-06-18T16:54:17Z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0x010100405D5CA54D086040AD9588318807D12A</vt:lpwstr>
  </property>
</Properties>
</file>